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Montaser Arabic" panose="020B0600070205080204" charset="-78"/>
      <p:regular r:id="rId34"/>
    </p:embeddedFont>
    <p:embeddedFont>
      <p:font typeface="Montaser Arabic Bold" panose="020B0600070205080204" charset="-78"/>
      <p:regular r:id="rId35"/>
    </p:embeddedFont>
    <p:embeddedFont>
      <p:font typeface="Montserrat" panose="00000500000000000000" pitchFamily="2" charset="0"/>
      <p:regular r:id="rId36"/>
      <p:bold r:id="rId37"/>
      <p:italic r:id="rId38"/>
      <p:boldItalic r:id="rId39"/>
    </p:embeddedFont>
    <p:embeddedFont>
      <p:font typeface="Montserrat Bold" panose="00000800000000000000" charset="0"/>
      <p:regular r:id="rId40"/>
    </p:embeddedFont>
    <p:embeddedFont>
      <p:font typeface="Montserrat Bold Italics" panose="020B0600070205080204" charset="0"/>
      <p:regular r:id="rId41"/>
    </p:embeddedFont>
    <p:embeddedFont>
      <p:font typeface="Montserrat Classic Bold" panose="020B0600070205080204" charset="0"/>
      <p:regular r:id="rId42"/>
    </p:embeddedFont>
    <p:embeddedFont>
      <p:font typeface="Montserrat Semi-Bold" panose="020B060007020508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80" d="100"/>
          <a:sy n="80" d="100"/>
        </p:scale>
        <p:origin x="1854" y="8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14.svg"/><Relationship Id="rId18" Type="http://schemas.openxmlformats.org/officeDocument/2006/relationships/image" Target="../media/image17.png"/><Relationship Id="rId3" Type="http://schemas.openxmlformats.org/officeDocument/2006/relationships/image" Target="../media/image7.png"/><Relationship Id="rId21" Type="http://schemas.openxmlformats.org/officeDocument/2006/relationships/image" Target="../media/image20.svg"/><Relationship Id="rId7" Type="http://schemas.openxmlformats.org/officeDocument/2006/relationships/image" Target="../media/image3.png"/><Relationship Id="rId12" Type="http://schemas.openxmlformats.org/officeDocument/2006/relationships/image" Target="../media/image13.png"/><Relationship Id="rId17" Type="http://schemas.openxmlformats.org/officeDocument/2006/relationships/image" Target="../media/image16.svg"/><Relationship Id="rId2" Type="http://schemas.openxmlformats.org/officeDocument/2006/relationships/image" Target="../media/image24.jpe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34.jpeg"/><Relationship Id="rId5" Type="http://schemas.openxmlformats.org/officeDocument/2006/relationships/image" Target="../media/image1.png"/><Relationship Id="rId15" Type="http://schemas.openxmlformats.org/officeDocument/2006/relationships/image" Target="../media/image22.svg"/><Relationship Id="rId10" Type="http://schemas.openxmlformats.org/officeDocument/2006/relationships/image" Target="../media/image6.svg"/><Relationship Id="rId19" Type="http://schemas.openxmlformats.org/officeDocument/2006/relationships/image" Target="../media/image18.svg"/><Relationship Id="rId4" Type="http://schemas.openxmlformats.org/officeDocument/2006/relationships/image" Target="../media/image8.svg"/><Relationship Id="rId9" Type="http://schemas.openxmlformats.org/officeDocument/2006/relationships/image" Target="../media/image5.png"/><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37.png"/><Relationship Id="rId3" Type="http://schemas.openxmlformats.org/officeDocument/2006/relationships/image" Target="../media/image15.png"/><Relationship Id="rId7" Type="http://schemas.openxmlformats.org/officeDocument/2006/relationships/image" Target="../media/image3.png"/><Relationship Id="rId12" Type="http://schemas.openxmlformats.org/officeDocument/2006/relationships/image" Target="../media/image36.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35.png"/><Relationship Id="rId5" Type="http://schemas.openxmlformats.org/officeDocument/2006/relationships/image" Target="../media/image1.png"/><Relationship Id="rId15" Type="http://schemas.openxmlformats.org/officeDocument/2006/relationships/image" Target="../media/image22.svg"/><Relationship Id="rId10" Type="http://schemas.openxmlformats.org/officeDocument/2006/relationships/image" Target="../media/image6.svg"/><Relationship Id="rId4" Type="http://schemas.openxmlformats.org/officeDocument/2006/relationships/image" Target="../media/image16.svg"/><Relationship Id="rId9" Type="http://schemas.openxmlformats.org/officeDocument/2006/relationships/image" Target="../media/image5.png"/><Relationship Id="rId1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39.png"/><Relationship Id="rId3" Type="http://schemas.openxmlformats.org/officeDocument/2006/relationships/image" Target="../media/image15.png"/><Relationship Id="rId7" Type="http://schemas.openxmlformats.org/officeDocument/2006/relationships/image" Target="../media/image3.png"/><Relationship Id="rId12"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38.png"/><Relationship Id="rId5" Type="http://schemas.openxmlformats.org/officeDocument/2006/relationships/image" Target="../media/image1.png"/><Relationship Id="rId15" Type="http://schemas.openxmlformats.org/officeDocument/2006/relationships/image" Target="../media/image22.svg"/><Relationship Id="rId10" Type="http://schemas.openxmlformats.org/officeDocument/2006/relationships/image" Target="../media/image6.svg"/><Relationship Id="rId4" Type="http://schemas.openxmlformats.org/officeDocument/2006/relationships/image" Target="../media/image16.svg"/><Relationship Id="rId9" Type="http://schemas.openxmlformats.org/officeDocument/2006/relationships/image" Target="../media/image5.pn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41.png"/><Relationship Id="rId3" Type="http://schemas.openxmlformats.org/officeDocument/2006/relationships/image" Target="../media/image15.png"/><Relationship Id="rId7" Type="http://schemas.openxmlformats.org/officeDocument/2006/relationships/image" Target="../media/image3.png"/><Relationship Id="rId12" Type="http://schemas.openxmlformats.org/officeDocument/2006/relationships/image" Target="../media/image40.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8.png"/><Relationship Id="rId5" Type="http://schemas.openxmlformats.org/officeDocument/2006/relationships/image" Target="../media/image1.png"/><Relationship Id="rId15" Type="http://schemas.openxmlformats.org/officeDocument/2006/relationships/image" Target="../media/image22.svg"/><Relationship Id="rId10" Type="http://schemas.openxmlformats.org/officeDocument/2006/relationships/image" Target="../media/image6.svg"/><Relationship Id="rId4" Type="http://schemas.openxmlformats.org/officeDocument/2006/relationships/image" Target="../media/image16.svg"/><Relationship Id="rId9" Type="http://schemas.openxmlformats.org/officeDocument/2006/relationships/image" Target="../media/image5.pn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14.svg"/><Relationship Id="rId18" Type="http://schemas.openxmlformats.org/officeDocument/2006/relationships/image" Target="../media/image17.png"/><Relationship Id="rId3" Type="http://schemas.openxmlformats.org/officeDocument/2006/relationships/image" Target="../media/image7.png"/><Relationship Id="rId21" Type="http://schemas.openxmlformats.org/officeDocument/2006/relationships/image" Target="../media/image20.svg"/><Relationship Id="rId7" Type="http://schemas.openxmlformats.org/officeDocument/2006/relationships/image" Target="../media/image3.png"/><Relationship Id="rId12" Type="http://schemas.openxmlformats.org/officeDocument/2006/relationships/image" Target="../media/image13.png"/><Relationship Id="rId17" Type="http://schemas.openxmlformats.org/officeDocument/2006/relationships/image" Target="../media/image16.svg"/><Relationship Id="rId2" Type="http://schemas.openxmlformats.org/officeDocument/2006/relationships/image" Target="../media/image24.jpe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7.png"/><Relationship Id="rId5" Type="http://schemas.openxmlformats.org/officeDocument/2006/relationships/image" Target="../media/image1.png"/><Relationship Id="rId15" Type="http://schemas.openxmlformats.org/officeDocument/2006/relationships/image" Target="../media/image22.svg"/><Relationship Id="rId10" Type="http://schemas.openxmlformats.org/officeDocument/2006/relationships/image" Target="../media/image6.svg"/><Relationship Id="rId19" Type="http://schemas.openxmlformats.org/officeDocument/2006/relationships/image" Target="../media/image18.svg"/><Relationship Id="rId4" Type="http://schemas.openxmlformats.org/officeDocument/2006/relationships/image" Target="../media/image8.svg"/><Relationship Id="rId9" Type="http://schemas.openxmlformats.org/officeDocument/2006/relationships/image" Target="../media/image5.png"/><Relationship Id="rId1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1.png"/><Relationship Id="rId18" Type="http://schemas.openxmlformats.org/officeDocument/2006/relationships/image" Target="../media/image43.svg"/><Relationship Id="rId3" Type="http://schemas.openxmlformats.org/officeDocument/2006/relationships/image" Target="../media/image1.png"/><Relationship Id="rId21" Type="http://schemas.openxmlformats.org/officeDocument/2006/relationships/image" Target="../media/image46.png"/><Relationship Id="rId7" Type="http://schemas.openxmlformats.org/officeDocument/2006/relationships/image" Target="../media/image17.png"/><Relationship Id="rId12" Type="http://schemas.openxmlformats.org/officeDocument/2006/relationships/image" Target="../media/image8.svg"/><Relationship Id="rId17" Type="http://schemas.openxmlformats.org/officeDocument/2006/relationships/image" Target="../media/image42.png"/><Relationship Id="rId2" Type="http://schemas.openxmlformats.org/officeDocument/2006/relationships/image" Target="../media/image24.jpeg"/><Relationship Id="rId16" Type="http://schemas.openxmlformats.org/officeDocument/2006/relationships/image" Target="../media/image14.svg"/><Relationship Id="rId20" Type="http://schemas.openxmlformats.org/officeDocument/2006/relationships/image" Target="../media/image45.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20.svg"/><Relationship Id="rId19" Type="http://schemas.openxmlformats.org/officeDocument/2006/relationships/image" Target="../media/image44.png"/><Relationship Id="rId4" Type="http://schemas.openxmlformats.org/officeDocument/2006/relationships/image" Target="../media/image2.svg"/><Relationship Id="rId9" Type="http://schemas.openxmlformats.org/officeDocument/2006/relationships/image" Target="../media/image19.png"/><Relationship Id="rId14" Type="http://schemas.openxmlformats.org/officeDocument/2006/relationships/image" Target="../media/image22.svg"/><Relationship Id="rId22" Type="http://schemas.openxmlformats.org/officeDocument/2006/relationships/image" Target="../media/image47.svg"/></Relationships>
</file>

<file path=ppt/slides/_rels/slide1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1.png"/><Relationship Id="rId18" Type="http://schemas.openxmlformats.org/officeDocument/2006/relationships/image" Target="../media/image49.svg"/><Relationship Id="rId3" Type="http://schemas.openxmlformats.org/officeDocument/2006/relationships/image" Target="../media/image1.png"/><Relationship Id="rId7" Type="http://schemas.openxmlformats.org/officeDocument/2006/relationships/image" Target="../media/image17.png"/><Relationship Id="rId12" Type="http://schemas.openxmlformats.org/officeDocument/2006/relationships/image" Target="../media/image8.svg"/><Relationship Id="rId17" Type="http://schemas.openxmlformats.org/officeDocument/2006/relationships/image" Target="../media/image48.png"/><Relationship Id="rId2" Type="http://schemas.openxmlformats.org/officeDocument/2006/relationships/image" Target="../media/image24.jpeg"/><Relationship Id="rId16" Type="http://schemas.openxmlformats.org/officeDocument/2006/relationships/image" Target="../media/image14.svg"/><Relationship Id="rId20" Type="http://schemas.openxmlformats.org/officeDocument/2006/relationships/image" Target="../media/image51.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20.svg"/><Relationship Id="rId19" Type="http://schemas.openxmlformats.org/officeDocument/2006/relationships/image" Target="../media/image50.png"/><Relationship Id="rId4" Type="http://schemas.openxmlformats.org/officeDocument/2006/relationships/image" Target="../media/image2.svg"/><Relationship Id="rId9" Type="http://schemas.openxmlformats.org/officeDocument/2006/relationships/image" Target="../media/image19.png"/><Relationship Id="rId14" Type="http://schemas.openxmlformats.org/officeDocument/2006/relationships/image" Target="../media/image22.svg"/></Relationships>
</file>

<file path=ppt/slides/_rels/slide17.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5.png"/><Relationship Id="rId3" Type="http://schemas.openxmlformats.org/officeDocument/2006/relationships/image" Target="../media/image15.png"/><Relationship Id="rId7" Type="http://schemas.openxmlformats.org/officeDocument/2006/relationships/image" Target="../media/image3.png"/><Relationship Id="rId12" Type="http://schemas.openxmlformats.org/officeDocument/2006/relationships/image" Target="../media/image22.sv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1.png"/><Relationship Id="rId5" Type="http://schemas.openxmlformats.org/officeDocument/2006/relationships/image" Target="../media/image1.png"/><Relationship Id="rId15" Type="http://schemas.openxmlformats.org/officeDocument/2006/relationships/image" Target="../media/image27.png"/><Relationship Id="rId10" Type="http://schemas.openxmlformats.org/officeDocument/2006/relationships/image" Target="../media/image18.svg"/><Relationship Id="rId4" Type="http://schemas.openxmlformats.org/officeDocument/2006/relationships/image" Target="../media/image16.svg"/><Relationship Id="rId9" Type="http://schemas.openxmlformats.org/officeDocument/2006/relationships/image" Target="../media/image17.png"/><Relationship Id="rId14" Type="http://schemas.openxmlformats.org/officeDocument/2006/relationships/image" Target="../media/image6.svg"/></Relationships>
</file>

<file path=ppt/slides/_rels/slide18.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5.png"/><Relationship Id="rId3" Type="http://schemas.openxmlformats.org/officeDocument/2006/relationships/image" Target="../media/image15.png"/><Relationship Id="rId7" Type="http://schemas.openxmlformats.org/officeDocument/2006/relationships/image" Target="../media/image3.png"/><Relationship Id="rId12" Type="http://schemas.openxmlformats.org/officeDocument/2006/relationships/image" Target="../media/image22.sv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1.png"/><Relationship Id="rId5" Type="http://schemas.openxmlformats.org/officeDocument/2006/relationships/image" Target="../media/image1.png"/><Relationship Id="rId15" Type="http://schemas.openxmlformats.org/officeDocument/2006/relationships/image" Target="../media/image27.png"/><Relationship Id="rId10" Type="http://schemas.openxmlformats.org/officeDocument/2006/relationships/image" Target="../media/image18.svg"/><Relationship Id="rId4" Type="http://schemas.openxmlformats.org/officeDocument/2006/relationships/image" Target="../media/image16.svg"/><Relationship Id="rId9" Type="http://schemas.openxmlformats.org/officeDocument/2006/relationships/image" Target="../media/image17.png"/><Relationship Id="rId14" Type="http://schemas.openxmlformats.org/officeDocument/2006/relationships/image" Target="../media/image6.svg"/></Relationships>
</file>

<file path=ppt/slides/_rels/slide19.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5.png"/><Relationship Id="rId3" Type="http://schemas.openxmlformats.org/officeDocument/2006/relationships/image" Target="../media/image15.png"/><Relationship Id="rId7" Type="http://schemas.openxmlformats.org/officeDocument/2006/relationships/image" Target="../media/image3.png"/><Relationship Id="rId12" Type="http://schemas.openxmlformats.org/officeDocument/2006/relationships/image" Target="../media/image22.sv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1.png"/><Relationship Id="rId5" Type="http://schemas.openxmlformats.org/officeDocument/2006/relationships/image" Target="../media/image1.png"/><Relationship Id="rId15" Type="http://schemas.openxmlformats.org/officeDocument/2006/relationships/image" Target="../media/image27.png"/><Relationship Id="rId10" Type="http://schemas.openxmlformats.org/officeDocument/2006/relationships/image" Target="../media/image18.svg"/><Relationship Id="rId4" Type="http://schemas.openxmlformats.org/officeDocument/2006/relationships/image" Target="../media/image16.svg"/><Relationship Id="rId9" Type="http://schemas.openxmlformats.org/officeDocument/2006/relationships/image" Target="../media/image17.png"/><Relationship Id="rId14" Type="http://schemas.openxmlformats.org/officeDocument/2006/relationships/image" Target="../media/image6.svg"/></Relationships>
</file>

<file path=ppt/slides/_rels/slide2.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3.png"/><Relationship Id="rId12" Type="http://schemas.openxmlformats.org/officeDocument/2006/relationships/image" Target="../media/image22.svg"/><Relationship Id="rId2" Type="http://schemas.openxmlformats.org/officeDocument/2006/relationships/image" Target="../media/image24.jpeg"/><Relationship Id="rId16" Type="http://schemas.openxmlformats.org/officeDocument/2006/relationships/hyperlink" Target="https://docs.google.com/document/d/1GRkurS4sQlZcaGq0k6LsJ8a-ngmNmKUW/edit#heading=h.1y810tw" TargetMode="Externa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1.png"/><Relationship Id="rId5" Type="http://schemas.openxmlformats.org/officeDocument/2006/relationships/image" Target="../media/image1.png"/><Relationship Id="rId15" Type="http://schemas.openxmlformats.org/officeDocument/2006/relationships/hyperlink" Target="https://docs.google.com/document/d/1GRkurS4sQlZcaGq0k6LsJ8a-ngmNmKUW/edit#heading=h.3j2qqm3" TargetMode="External"/><Relationship Id="rId10" Type="http://schemas.openxmlformats.org/officeDocument/2006/relationships/image" Target="../media/image8.svg"/><Relationship Id="rId4" Type="http://schemas.openxmlformats.org/officeDocument/2006/relationships/image" Target="../media/image16.svg"/><Relationship Id="rId9" Type="http://schemas.openxmlformats.org/officeDocument/2006/relationships/image" Target="../media/image7.png"/><Relationship Id="rId14" Type="http://schemas.openxmlformats.org/officeDocument/2006/relationships/image" Target="../media/image26.svg"/></Relationships>
</file>

<file path=ppt/slides/_rels/slide20.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svg"/><Relationship Id="rId3" Type="http://schemas.openxmlformats.org/officeDocument/2006/relationships/image" Target="../media/image17.png"/><Relationship Id="rId7" Type="http://schemas.openxmlformats.org/officeDocument/2006/relationships/image" Target="../media/image5.png"/><Relationship Id="rId12" Type="http://schemas.openxmlformats.org/officeDocument/2006/relationships/image" Target="../media/image1.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16.svg"/><Relationship Id="rId5" Type="http://schemas.openxmlformats.org/officeDocument/2006/relationships/image" Target="../media/image21.png"/><Relationship Id="rId1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18.svg"/><Relationship Id="rId9" Type="http://schemas.openxmlformats.org/officeDocument/2006/relationships/image" Target="../media/image52.jpeg"/><Relationship Id="rId1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2.svg"/><Relationship Id="rId3" Type="http://schemas.openxmlformats.org/officeDocument/2006/relationships/image" Target="../media/image17.png"/><Relationship Id="rId7" Type="http://schemas.openxmlformats.org/officeDocument/2006/relationships/image" Target="../media/image5.png"/><Relationship Id="rId12" Type="http://schemas.openxmlformats.org/officeDocument/2006/relationships/image" Target="../media/image1.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16.svg"/><Relationship Id="rId5" Type="http://schemas.openxmlformats.org/officeDocument/2006/relationships/image" Target="../media/image21.png"/><Relationship Id="rId15" Type="http://schemas.openxmlformats.org/officeDocument/2006/relationships/image" Target="../media/image4.svg"/><Relationship Id="rId10" Type="http://schemas.openxmlformats.org/officeDocument/2006/relationships/image" Target="../media/image15.png"/><Relationship Id="rId4" Type="http://schemas.openxmlformats.org/officeDocument/2006/relationships/image" Target="../media/image18.svg"/><Relationship Id="rId9" Type="http://schemas.openxmlformats.org/officeDocument/2006/relationships/image" Target="../media/image52.jpeg"/><Relationship Id="rId1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14.svg"/><Relationship Id="rId18" Type="http://schemas.openxmlformats.org/officeDocument/2006/relationships/image" Target="../media/image17.png"/><Relationship Id="rId3" Type="http://schemas.openxmlformats.org/officeDocument/2006/relationships/image" Target="../media/image7.png"/><Relationship Id="rId21" Type="http://schemas.openxmlformats.org/officeDocument/2006/relationships/image" Target="../media/image20.svg"/><Relationship Id="rId7" Type="http://schemas.openxmlformats.org/officeDocument/2006/relationships/image" Target="../media/image3.png"/><Relationship Id="rId12" Type="http://schemas.openxmlformats.org/officeDocument/2006/relationships/image" Target="../media/image13.png"/><Relationship Id="rId17" Type="http://schemas.openxmlformats.org/officeDocument/2006/relationships/image" Target="../media/image16.svg"/><Relationship Id="rId2" Type="http://schemas.openxmlformats.org/officeDocument/2006/relationships/image" Target="../media/image24.jpe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7.png"/><Relationship Id="rId5" Type="http://schemas.openxmlformats.org/officeDocument/2006/relationships/image" Target="../media/image1.png"/><Relationship Id="rId15" Type="http://schemas.openxmlformats.org/officeDocument/2006/relationships/image" Target="../media/image22.svg"/><Relationship Id="rId10" Type="http://schemas.openxmlformats.org/officeDocument/2006/relationships/image" Target="../media/image6.svg"/><Relationship Id="rId19" Type="http://schemas.openxmlformats.org/officeDocument/2006/relationships/image" Target="../media/image18.svg"/><Relationship Id="rId4" Type="http://schemas.openxmlformats.org/officeDocument/2006/relationships/image" Target="../media/image8.svg"/><Relationship Id="rId9" Type="http://schemas.openxmlformats.org/officeDocument/2006/relationships/image" Target="../media/image5.png"/><Relationship Id="rId14"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6.svg"/><Relationship Id="rId3" Type="http://schemas.openxmlformats.org/officeDocument/2006/relationships/image" Target="../media/image21.png"/><Relationship Id="rId7" Type="http://schemas.openxmlformats.org/officeDocument/2006/relationships/image" Target="../media/image5.png"/><Relationship Id="rId12" Type="http://schemas.openxmlformats.org/officeDocument/2006/relationships/image" Target="../media/image15.png"/><Relationship Id="rId17" Type="http://schemas.openxmlformats.org/officeDocument/2006/relationships/image" Target="../media/image4.svg"/><Relationship Id="rId2" Type="http://schemas.openxmlformats.org/officeDocument/2006/relationships/image" Target="../media/image24.jpeg"/><Relationship Id="rId16"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55.jpeg"/><Relationship Id="rId5" Type="http://schemas.openxmlformats.org/officeDocument/2006/relationships/image" Target="../media/image17.png"/><Relationship Id="rId15" Type="http://schemas.openxmlformats.org/officeDocument/2006/relationships/image" Target="../media/image2.svg"/><Relationship Id="rId10" Type="http://schemas.openxmlformats.org/officeDocument/2006/relationships/image" Target="../media/image54.jpeg"/><Relationship Id="rId4" Type="http://schemas.openxmlformats.org/officeDocument/2006/relationships/image" Target="../media/image22.svg"/><Relationship Id="rId9" Type="http://schemas.openxmlformats.org/officeDocument/2006/relationships/image" Target="../media/image53.jpeg"/><Relationship Id="rId1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1.png"/><Relationship Id="rId18" Type="http://schemas.openxmlformats.org/officeDocument/2006/relationships/image" Target="../media/image59.svg"/><Relationship Id="rId3" Type="http://schemas.openxmlformats.org/officeDocument/2006/relationships/image" Target="../media/image1.png"/><Relationship Id="rId21" Type="http://schemas.openxmlformats.org/officeDocument/2006/relationships/image" Target="../media/image62.png"/><Relationship Id="rId7" Type="http://schemas.openxmlformats.org/officeDocument/2006/relationships/image" Target="../media/image17.png"/><Relationship Id="rId12" Type="http://schemas.openxmlformats.org/officeDocument/2006/relationships/image" Target="../media/image8.svg"/><Relationship Id="rId17" Type="http://schemas.openxmlformats.org/officeDocument/2006/relationships/image" Target="../media/image58.png"/><Relationship Id="rId2" Type="http://schemas.openxmlformats.org/officeDocument/2006/relationships/image" Target="../media/image24.jpeg"/><Relationship Id="rId16" Type="http://schemas.openxmlformats.org/officeDocument/2006/relationships/image" Target="../media/image57.svg"/><Relationship Id="rId20" Type="http://schemas.openxmlformats.org/officeDocument/2006/relationships/image" Target="../media/image61.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56.png"/><Relationship Id="rId10" Type="http://schemas.openxmlformats.org/officeDocument/2006/relationships/image" Target="../media/image20.svg"/><Relationship Id="rId19" Type="http://schemas.openxmlformats.org/officeDocument/2006/relationships/image" Target="../media/image60.png"/><Relationship Id="rId4" Type="http://schemas.openxmlformats.org/officeDocument/2006/relationships/image" Target="../media/image2.svg"/><Relationship Id="rId9" Type="http://schemas.openxmlformats.org/officeDocument/2006/relationships/image" Target="../media/image19.png"/><Relationship Id="rId14" Type="http://schemas.openxmlformats.org/officeDocument/2006/relationships/image" Target="../media/image22.svg"/><Relationship Id="rId22" Type="http://schemas.openxmlformats.org/officeDocument/2006/relationships/image" Target="../media/image63.svg"/></Relationships>
</file>

<file path=ppt/slides/_rels/slide2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1.png"/><Relationship Id="rId18" Type="http://schemas.openxmlformats.org/officeDocument/2006/relationships/image" Target="../media/image67.svg"/><Relationship Id="rId3" Type="http://schemas.openxmlformats.org/officeDocument/2006/relationships/image" Target="../media/image1.png"/><Relationship Id="rId7" Type="http://schemas.openxmlformats.org/officeDocument/2006/relationships/image" Target="../media/image17.png"/><Relationship Id="rId12" Type="http://schemas.openxmlformats.org/officeDocument/2006/relationships/image" Target="../media/image8.svg"/><Relationship Id="rId17" Type="http://schemas.openxmlformats.org/officeDocument/2006/relationships/image" Target="../media/image66.png"/><Relationship Id="rId2" Type="http://schemas.openxmlformats.org/officeDocument/2006/relationships/image" Target="../media/image24.jpeg"/><Relationship Id="rId16" Type="http://schemas.openxmlformats.org/officeDocument/2006/relationships/image" Target="../media/image65.svg"/><Relationship Id="rId20" Type="http://schemas.openxmlformats.org/officeDocument/2006/relationships/image" Target="../media/image69.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64.png"/><Relationship Id="rId10" Type="http://schemas.openxmlformats.org/officeDocument/2006/relationships/image" Target="../media/image20.svg"/><Relationship Id="rId19" Type="http://schemas.openxmlformats.org/officeDocument/2006/relationships/image" Target="../media/image68.png"/><Relationship Id="rId4" Type="http://schemas.openxmlformats.org/officeDocument/2006/relationships/image" Target="../media/image2.svg"/><Relationship Id="rId9" Type="http://schemas.openxmlformats.org/officeDocument/2006/relationships/image" Target="../media/image19.png"/><Relationship Id="rId14" Type="http://schemas.openxmlformats.org/officeDocument/2006/relationships/image" Target="../media/image22.svg"/></Relationships>
</file>

<file path=ppt/slides/_rels/slide2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17.png"/><Relationship Id="rId12" Type="http://schemas.openxmlformats.org/officeDocument/2006/relationships/image" Target="../media/image8.sv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20.svg"/><Relationship Id="rId4" Type="http://schemas.openxmlformats.org/officeDocument/2006/relationships/image" Target="../media/image2.svg"/><Relationship Id="rId9" Type="http://schemas.openxmlformats.org/officeDocument/2006/relationships/image" Target="../media/image19.png"/><Relationship Id="rId14" Type="http://schemas.openxmlformats.org/officeDocument/2006/relationships/image" Target="../media/image22.svg"/></Relationships>
</file>

<file path=ppt/slides/_rels/slide2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17.png"/><Relationship Id="rId12" Type="http://schemas.openxmlformats.org/officeDocument/2006/relationships/image" Target="../media/image8.sv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20.svg"/><Relationship Id="rId4" Type="http://schemas.openxmlformats.org/officeDocument/2006/relationships/image" Target="../media/image2.svg"/><Relationship Id="rId9" Type="http://schemas.openxmlformats.org/officeDocument/2006/relationships/image" Target="../media/image19.png"/><Relationship Id="rId14" Type="http://schemas.openxmlformats.org/officeDocument/2006/relationships/image" Target="../media/image22.svg"/></Relationships>
</file>

<file path=ppt/slides/_rels/slide2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8.svg"/><Relationship Id="rId18" Type="http://schemas.openxmlformats.org/officeDocument/2006/relationships/image" Target="../media/image70.png"/><Relationship Id="rId3" Type="http://schemas.openxmlformats.org/officeDocument/2006/relationships/image" Target="../media/image2.svg"/><Relationship Id="rId7" Type="http://schemas.openxmlformats.org/officeDocument/2006/relationships/image" Target="../media/image8.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image" Target="../media/image1.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4.svg"/><Relationship Id="rId15" Type="http://schemas.openxmlformats.org/officeDocument/2006/relationships/image" Target="../media/image20.svg"/><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6.svg"/><Relationship Id="rId14" Type="http://schemas.openxmlformats.org/officeDocument/2006/relationships/image" Target="../media/image19.png"/></Relationships>
</file>

<file path=ppt/slides/_rels/slide3.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14.svg"/><Relationship Id="rId18" Type="http://schemas.openxmlformats.org/officeDocument/2006/relationships/image" Target="../media/image17.png"/><Relationship Id="rId3" Type="http://schemas.openxmlformats.org/officeDocument/2006/relationships/image" Target="../media/image7.png"/><Relationship Id="rId21" Type="http://schemas.openxmlformats.org/officeDocument/2006/relationships/image" Target="../media/image20.svg"/><Relationship Id="rId7" Type="http://schemas.openxmlformats.org/officeDocument/2006/relationships/image" Target="../media/image3.png"/><Relationship Id="rId12" Type="http://schemas.openxmlformats.org/officeDocument/2006/relationships/image" Target="../media/image13.png"/><Relationship Id="rId17" Type="http://schemas.openxmlformats.org/officeDocument/2006/relationships/image" Target="../media/image16.svg"/><Relationship Id="rId2" Type="http://schemas.openxmlformats.org/officeDocument/2006/relationships/image" Target="../media/image24.jpe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7.png"/><Relationship Id="rId5" Type="http://schemas.openxmlformats.org/officeDocument/2006/relationships/image" Target="../media/image1.png"/><Relationship Id="rId15" Type="http://schemas.openxmlformats.org/officeDocument/2006/relationships/image" Target="../media/image22.svg"/><Relationship Id="rId10" Type="http://schemas.openxmlformats.org/officeDocument/2006/relationships/image" Target="../media/image6.svg"/><Relationship Id="rId19" Type="http://schemas.openxmlformats.org/officeDocument/2006/relationships/image" Target="../media/image18.svg"/><Relationship Id="rId4" Type="http://schemas.openxmlformats.org/officeDocument/2006/relationships/image" Target="../media/image8.svg"/><Relationship Id="rId9" Type="http://schemas.openxmlformats.org/officeDocument/2006/relationships/image" Target="../media/image5.png"/><Relationship Id="rId14"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3.png"/><Relationship Id="rId12"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8.png"/><Relationship Id="rId5" Type="http://schemas.openxmlformats.org/officeDocument/2006/relationships/image" Target="../media/image1.png"/><Relationship Id="rId15" Type="http://schemas.openxmlformats.org/officeDocument/2006/relationships/image" Target="../media/image22.svg"/><Relationship Id="rId10" Type="http://schemas.openxmlformats.org/officeDocument/2006/relationships/image" Target="../media/image6.svg"/><Relationship Id="rId4" Type="http://schemas.openxmlformats.org/officeDocument/2006/relationships/image" Target="../media/image16.svg"/><Relationship Id="rId9" Type="http://schemas.openxmlformats.org/officeDocument/2006/relationships/image" Target="../media/image5.png"/><Relationship Id="rId1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33.png"/><Relationship Id="rId3" Type="http://schemas.openxmlformats.org/officeDocument/2006/relationships/image" Target="../media/image15.png"/><Relationship Id="rId7" Type="http://schemas.openxmlformats.org/officeDocument/2006/relationships/image" Target="../media/image3.png"/><Relationship Id="rId12" Type="http://schemas.openxmlformats.org/officeDocument/2006/relationships/image" Target="../media/image32.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31.png"/><Relationship Id="rId5" Type="http://schemas.openxmlformats.org/officeDocument/2006/relationships/image" Target="../media/image1.png"/><Relationship Id="rId15" Type="http://schemas.openxmlformats.org/officeDocument/2006/relationships/image" Target="../media/image22.svg"/><Relationship Id="rId10" Type="http://schemas.openxmlformats.org/officeDocument/2006/relationships/image" Target="../media/image6.svg"/><Relationship Id="rId4" Type="http://schemas.openxmlformats.org/officeDocument/2006/relationships/image" Target="../media/image16.svg"/><Relationship Id="rId9" Type="http://schemas.openxmlformats.org/officeDocument/2006/relationships/image" Target="../media/image5.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33.png"/><Relationship Id="rId3" Type="http://schemas.openxmlformats.org/officeDocument/2006/relationships/image" Target="../media/image15.png"/><Relationship Id="rId7" Type="http://schemas.openxmlformats.org/officeDocument/2006/relationships/image" Target="../media/image3.png"/><Relationship Id="rId12" Type="http://schemas.openxmlformats.org/officeDocument/2006/relationships/image" Target="../media/image32.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31.png"/><Relationship Id="rId5" Type="http://schemas.openxmlformats.org/officeDocument/2006/relationships/image" Target="../media/image1.png"/><Relationship Id="rId15" Type="http://schemas.openxmlformats.org/officeDocument/2006/relationships/image" Target="../media/image22.svg"/><Relationship Id="rId10" Type="http://schemas.openxmlformats.org/officeDocument/2006/relationships/image" Target="../media/image6.svg"/><Relationship Id="rId4" Type="http://schemas.openxmlformats.org/officeDocument/2006/relationships/image" Target="../media/image16.svg"/><Relationship Id="rId9" Type="http://schemas.openxmlformats.org/officeDocument/2006/relationships/image" Target="../media/image5.png"/><Relationship Id="rId1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33.png"/><Relationship Id="rId3" Type="http://schemas.openxmlformats.org/officeDocument/2006/relationships/image" Target="../media/image15.png"/><Relationship Id="rId7" Type="http://schemas.openxmlformats.org/officeDocument/2006/relationships/image" Target="../media/image3.png"/><Relationship Id="rId12" Type="http://schemas.openxmlformats.org/officeDocument/2006/relationships/image" Target="../media/image32.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31.png"/><Relationship Id="rId5" Type="http://schemas.openxmlformats.org/officeDocument/2006/relationships/image" Target="../media/image1.png"/><Relationship Id="rId15" Type="http://schemas.openxmlformats.org/officeDocument/2006/relationships/image" Target="../media/image22.svg"/><Relationship Id="rId10" Type="http://schemas.openxmlformats.org/officeDocument/2006/relationships/image" Target="../media/image6.svg"/><Relationship Id="rId4" Type="http://schemas.openxmlformats.org/officeDocument/2006/relationships/image" Target="../media/image16.svg"/><Relationship Id="rId9" Type="http://schemas.openxmlformats.org/officeDocument/2006/relationships/image" Target="../media/image5.pn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33.png"/><Relationship Id="rId3" Type="http://schemas.openxmlformats.org/officeDocument/2006/relationships/image" Target="../media/image15.png"/><Relationship Id="rId7" Type="http://schemas.openxmlformats.org/officeDocument/2006/relationships/image" Target="../media/image3.png"/><Relationship Id="rId12" Type="http://schemas.openxmlformats.org/officeDocument/2006/relationships/image" Target="../media/image32.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31.png"/><Relationship Id="rId5" Type="http://schemas.openxmlformats.org/officeDocument/2006/relationships/image" Target="../media/image1.png"/><Relationship Id="rId15" Type="http://schemas.openxmlformats.org/officeDocument/2006/relationships/image" Target="../media/image22.svg"/><Relationship Id="rId10" Type="http://schemas.openxmlformats.org/officeDocument/2006/relationships/image" Target="../media/image6.svg"/><Relationship Id="rId4" Type="http://schemas.openxmlformats.org/officeDocument/2006/relationships/image" Target="../media/image16.svg"/><Relationship Id="rId9" Type="http://schemas.openxmlformats.org/officeDocument/2006/relationships/image" Target="../media/image5.png"/><Relationship Id="rId1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33.png"/><Relationship Id="rId3" Type="http://schemas.openxmlformats.org/officeDocument/2006/relationships/image" Target="../media/image15.png"/><Relationship Id="rId7" Type="http://schemas.openxmlformats.org/officeDocument/2006/relationships/image" Target="../media/image3.png"/><Relationship Id="rId12" Type="http://schemas.openxmlformats.org/officeDocument/2006/relationships/image" Target="../media/image32.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31.png"/><Relationship Id="rId5" Type="http://schemas.openxmlformats.org/officeDocument/2006/relationships/image" Target="../media/image1.png"/><Relationship Id="rId15" Type="http://schemas.openxmlformats.org/officeDocument/2006/relationships/image" Target="../media/image22.svg"/><Relationship Id="rId10" Type="http://schemas.openxmlformats.org/officeDocument/2006/relationships/image" Target="../media/image6.svg"/><Relationship Id="rId4" Type="http://schemas.openxmlformats.org/officeDocument/2006/relationships/image" Target="../media/image16.svg"/><Relationship Id="rId9" Type="http://schemas.openxmlformats.org/officeDocument/2006/relationships/image" Target="../media/image5.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3" name="Freeform 3"/>
          <p:cNvSpPr/>
          <p:nvPr/>
        </p:nvSpPr>
        <p:spPr>
          <a:xfrm>
            <a:off x="16751920" y="8356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853679" y="9374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189994" y="4246480"/>
            <a:ext cx="11595316" cy="11595316"/>
          </a:xfrm>
          <a:custGeom>
            <a:avLst/>
            <a:gdLst/>
            <a:ahLst/>
            <a:cxnLst/>
            <a:rect l="l" t="t" r="r" b="b"/>
            <a:pathLst>
              <a:path w="11595316" h="11595316">
                <a:moveTo>
                  <a:pt x="0" y="0"/>
                </a:moveTo>
                <a:lnTo>
                  <a:pt x="11595316" y="0"/>
                </a:lnTo>
                <a:lnTo>
                  <a:pt x="11595316" y="11595316"/>
                </a:lnTo>
                <a:lnTo>
                  <a:pt x="0" y="115953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0574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0358577" y="2848317"/>
            <a:ext cx="6412043" cy="5698703"/>
          </a:xfrm>
          <a:custGeom>
            <a:avLst/>
            <a:gdLst/>
            <a:ahLst/>
            <a:cxnLst/>
            <a:rect l="l" t="t" r="r" b="b"/>
            <a:pathLst>
              <a:path w="6412043" h="5698703">
                <a:moveTo>
                  <a:pt x="0" y="0"/>
                </a:moveTo>
                <a:lnTo>
                  <a:pt x="6412042" y="0"/>
                </a:lnTo>
                <a:lnTo>
                  <a:pt x="6412042" y="5698704"/>
                </a:lnTo>
                <a:lnTo>
                  <a:pt x="0" y="56987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9490245" y="9491801"/>
            <a:ext cx="1674107" cy="1674107"/>
          </a:xfrm>
          <a:custGeom>
            <a:avLst/>
            <a:gdLst/>
            <a:ahLst/>
            <a:cxnLst/>
            <a:rect l="l" t="t" r="r" b="b"/>
            <a:pathLst>
              <a:path w="1674107" h="1674107">
                <a:moveTo>
                  <a:pt x="0" y="0"/>
                </a:moveTo>
                <a:lnTo>
                  <a:pt x="1674108" y="0"/>
                </a:lnTo>
                <a:lnTo>
                  <a:pt x="1674108" y="1674107"/>
                </a:lnTo>
                <a:lnTo>
                  <a:pt x="0" y="16741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rot="5400000">
            <a:off x="16492243" y="3848951"/>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1" name="Freeform 11"/>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2" name="Freeform 12"/>
          <p:cNvSpPr/>
          <p:nvPr/>
        </p:nvSpPr>
        <p:spPr>
          <a:xfrm flipH="1">
            <a:off x="559709" y="8100527"/>
            <a:ext cx="1712527" cy="1712527"/>
          </a:xfrm>
          <a:custGeom>
            <a:avLst/>
            <a:gdLst/>
            <a:ahLst/>
            <a:cxnLst/>
            <a:rect l="l" t="t" r="r" b="b"/>
            <a:pathLst>
              <a:path w="1712527" h="1712527">
                <a:moveTo>
                  <a:pt x="1712527" y="0"/>
                </a:moveTo>
                <a:lnTo>
                  <a:pt x="0" y="0"/>
                </a:lnTo>
                <a:lnTo>
                  <a:pt x="0" y="1712528"/>
                </a:lnTo>
                <a:lnTo>
                  <a:pt x="1712527" y="1712528"/>
                </a:lnTo>
                <a:lnTo>
                  <a:pt x="1712527"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3" name="Freeform 13"/>
          <p:cNvSpPr/>
          <p:nvPr/>
        </p:nvSpPr>
        <p:spPr>
          <a:xfrm>
            <a:off x="12138971" y="1481672"/>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4" name="Freeform 14"/>
          <p:cNvSpPr/>
          <p:nvPr/>
        </p:nvSpPr>
        <p:spPr>
          <a:xfrm>
            <a:off x="280090" y="6892473"/>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5" name="TextBox 15"/>
          <p:cNvSpPr txBox="1"/>
          <p:nvPr/>
        </p:nvSpPr>
        <p:spPr>
          <a:xfrm>
            <a:off x="14868994" y="895350"/>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serrat"/>
              </a:rPr>
              <a:t>Search . . .</a:t>
            </a:r>
          </a:p>
        </p:txBody>
      </p:sp>
      <p:sp>
        <p:nvSpPr>
          <p:cNvPr id="16" name="TextBox 16"/>
          <p:cNvSpPr txBox="1"/>
          <p:nvPr/>
        </p:nvSpPr>
        <p:spPr>
          <a:xfrm>
            <a:off x="1028700" y="4288328"/>
            <a:ext cx="8624932" cy="4187191"/>
          </a:xfrm>
          <a:prstGeom prst="rect">
            <a:avLst/>
          </a:prstGeom>
        </p:spPr>
        <p:txBody>
          <a:bodyPr lIns="0" tIns="0" rIns="0" bIns="0" rtlCol="0" anchor="t">
            <a:spAutoFit/>
          </a:bodyPr>
          <a:lstStyle/>
          <a:p>
            <a:pPr algn="ctr">
              <a:lnSpc>
                <a:spcPts val="6719"/>
              </a:lnSpc>
            </a:pPr>
            <a:r>
              <a:rPr lang="en-US" sz="4199">
                <a:solidFill>
                  <a:srgbClr val="3B41C9"/>
                </a:solidFill>
                <a:latin typeface="Montserrat Bold"/>
              </a:rPr>
              <a:t>ỨNG DỤNG BLOCKCHAIN TRONG QUẢN LÝ THÔNG TIN, CHỨNG THỰC TÀI LIỆU HÀNG HÓA VÀ GIAO DỊCH Ở CẢNG HẢI PHÒNG</a:t>
            </a:r>
          </a:p>
        </p:txBody>
      </p:sp>
      <p:sp>
        <p:nvSpPr>
          <p:cNvPr id="17" name="Freeform 17"/>
          <p:cNvSpPr/>
          <p:nvPr/>
        </p:nvSpPr>
        <p:spPr>
          <a:xfrm>
            <a:off x="3781358" y="159707"/>
            <a:ext cx="2279425" cy="1691187"/>
          </a:xfrm>
          <a:custGeom>
            <a:avLst/>
            <a:gdLst/>
            <a:ahLst/>
            <a:cxnLst/>
            <a:rect l="l" t="t" r="r" b="b"/>
            <a:pathLst>
              <a:path w="2279425" h="1691187">
                <a:moveTo>
                  <a:pt x="0" y="0"/>
                </a:moveTo>
                <a:lnTo>
                  <a:pt x="2279425" y="0"/>
                </a:lnTo>
                <a:lnTo>
                  <a:pt x="2279425" y="1691186"/>
                </a:lnTo>
                <a:lnTo>
                  <a:pt x="0" y="1691186"/>
                </a:lnTo>
                <a:lnTo>
                  <a:pt x="0" y="0"/>
                </a:lnTo>
                <a:close/>
              </a:path>
            </a:pathLst>
          </a:custGeom>
          <a:blipFill>
            <a:blip r:embed="rId24"/>
            <a:stretch>
              <a:fillRect/>
            </a:stretch>
          </a:blipFill>
        </p:spPr>
      </p:sp>
      <p:sp>
        <p:nvSpPr>
          <p:cNvPr id="18" name="TextBox 18"/>
          <p:cNvSpPr txBox="1"/>
          <p:nvPr/>
        </p:nvSpPr>
        <p:spPr>
          <a:xfrm>
            <a:off x="2189556" y="2936009"/>
            <a:ext cx="5979633" cy="569451"/>
          </a:xfrm>
          <a:prstGeom prst="rect">
            <a:avLst/>
          </a:prstGeom>
        </p:spPr>
        <p:txBody>
          <a:bodyPr lIns="0" tIns="0" rIns="0" bIns="0" rtlCol="0" anchor="t">
            <a:spAutoFit/>
          </a:bodyPr>
          <a:lstStyle/>
          <a:p>
            <a:pPr algn="ctr">
              <a:lnSpc>
                <a:spcPts val="4765"/>
              </a:lnSpc>
            </a:pPr>
            <a:r>
              <a:rPr lang="vi-VN" sz="3403" dirty="0">
                <a:solidFill>
                  <a:srgbClr val="000000"/>
                </a:solidFill>
                <a:latin typeface="Montserrat Bold"/>
              </a:rPr>
              <a:t>BÁO CÁO THỰC HÀNH</a:t>
            </a:r>
            <a:endParaRPr lang="en-US" sz="3403" dirty="0">
              <a:solidFill>
                <a:srgbClr val="000000"/>
              </a:solidFill>
              <a:latin typeface="Montserrat Bold"/>
            </a:endParaRPr>
          </a:p>
        </p:txBody>
      </p:sp>
      <p:sp>
        <p:nvSpPr>
          <p:cNvPr id="19" name="TextBox 19"/>
          <p:cNvSpPr txBox="1"/>
          <p:nvPr/>
        </p:nvSpPr>
        <p:spPr>
          <a:xfrm>
            <a:off x="2633574" y="9383111"/>
            <a:ext cx="5476292" cy="389255"/>
          </a:xfrm>
          <a:prstGeom prst="rect">
            <a:avLst/>
          </a:prstGeom>
        </p:spPr>
        <p:txBody>
          <a:bodyPr lIns="0" tIns="0" rIns="0" bIns="0" rtlCol="0" anchor="t">
            <a:spAutoFit/>
          </a:bodyPr>
          <a:lstStyle/>
          <a:p>
            <a:pPr>
              <a:lnSpc>
                <a:spcPts val="3220"/>
              </a:lnSpc>
            </a:pPr>
            <a:r>
              <a:rPr lang="en-US" sz="2300">
                <a:solidFill>
                  <a:srgbClr val="000000"/>
                </a:solidFill>
                <a:latin typeface="Montserrat Semi-Bold"/>
              </a:rPr>
              <a:t>GVHD: ThS. Nguyễn Thị Anh Thư</a:t>
            </a:r>
          </a:p>
        </p:txBody>
      </p:sp>
      <p:sp>
        <p:nvSpPr>
          <p:cNvPr id="20" name="TextBox 20"/>
          <p:cNvSpPr txBox="1"/>
          <p:nvPr/>
        </p:nvSpPr>
        <p:spPr>
          <a:xfrm>
            <a:off x="4058128" y="2193793"/>
            <a:ext cx="2002656" cy="485041"/>
          </a:xfrm>
          <a:prstGeom prst="rect">
            <a:avLst/>
          </a:prstGeom>
        </p:spPr>
        <p:txBody>
          <a:bodyPr lIns="0" tIns="0" rIns="0" bIns="0" rtlCol="0" anchor="t">
            <a:spAutoFit/>
          </a:bodyPr>
          <a:lstStyle/>
          <a:p>
            <a:pPr>
              <a:lnSpc>
                <a:spcPts val="3873"/>
              </a:lnSpc>
            </a:pPr>
            <a:r>
              <a:rPr lang="en-US" sz="3311">
                <a:solidFill>
                  <a:srgbClr val="F2BE40"/>
                </a:solidFill>
                <a:latin typeface="Montaser Arabic Bold"/>
              </a:rPr>
              <a:t>NHÓM 11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5" name="Freeform 5"/>
          <p:cNvSpPr/>
          <p:nvPr/>
        </p:nvSpPr>
        <p:spPr>
          <a:xfrm>
            <a:off x="16723809" y="811834"/>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825568" y="913593"/>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0547637" y="5450554"/>
            <a:ext cx="10155406" cy="10155406"/>
          </a:xfrm>
          <a:custGeom>
            <a:avLst/>
            <a:gdLst/>
            <a:ahLst/>
            <a:cxnLst/>
            <a:rect l="l" t="t" r="r" b="b"/>
            <a:pathLst>
              <a:path w="10155406" h="10155406">
                <a:moveTo>
                  <a:pt x="0" y="0"/>
                </a:moveTo>
                <a:lnTo>
                  <a:pt x="10155406" y="0"/>
                </a:lnTo>
                <a:lnTo>
                  <a:pt x="10155406" y="10155406"/>
                </a:lnTo>
                <a:lnTo>
                  <a:pt x="0" y="101554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10088090" y="2278922"/>
            <a:ext cx="6343265" cy="6343265"/>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BE4A"/>
            </a:solidFill>
          </p:spPr>
        </p:sp>
      </p:grpSp>
      <p:grpSp>
        <p:nvGrpSpPr>
          <p:cNvPr id="10" name="Group 10"/>
          <p:cNvGrpSpPr>
            <a:grpSpLocks noChangeAspect="1"/>
          </p:cNvGrpSpPr>
          <p:nvPr/>
        </p:nvGrpSpPr>
        <p:grpSpPr>
          <a:xfrm>
            <a:off x="10424853" y="2615696"/>
            <a:ext cx="5669739" cy="5669717"/>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9146" r="-10365"/>
              </a:stretch>
            </a:blipFill>
          </p:spPr>
        </p:sp>
      </p:grpSp>
      <p:sp>
        <p:nvSpPr>
          <p:cNvPr id="12" name="Freeform 12"/>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TextBox 13"/>
          <p:cNvSpPr txBox="1"/>
          <p:nvPr/>
        </p:nvSpPr>
        <p:spPr>
          <a:xfrm>
            <a:off x="14853006" y="896530"/>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serrat"/>
              </a:rPr>
              <a:t>Search . . .</a:t>
            </a:r>
          </a:p>
        </p:txBody>
      </p:sp>
      <p:sp>
        <p:nvSpPr>
          <p:cNvPr id="14" name="TextBox 14"/>
          <p:cNvSpPr txBox="1"/>
          <p:nvPr/>
        </p:nvSpPr>
        <p:spPr>
          <a:xfrm>
            <a:off x="2414453" y="3841322"/>
            <a:ext cx="5363436" cy="3323239"/>
          </a:xfrm>
          <a:prstGeom prst="rect">
            <a:avLst/>
          </a:prstGeom>
        </p:spPr>
        <p:txBody>
          <a:bodyPr lIns="0" tIns="0" rIns="0" bIns="0" rtlCol="0" anchor="t">
            <a:spAutoFit/>
          </a:bodyPr>
          <a:lstStyle/>
          <a:p>
            <a:pPr>
              <a:lnSpc>
                <a:spcPts val="12909"/>
              </a:lnSpc>
            </a:pPr>
            <a:r>
              <a:rPr lang="en-US" sz="11735">
                <a:solidFill>
                  <a:srgbClr val="3B41C9"/>
                </a:solidFill>
                <a:latin typeface="Montaser Arabic Bold"/>
              </a:rPr>
              <a:t>TỔNG QUAN</a:t>
            </a:r>
          </a:p>
        </p:txBody>
      </p:sp>
      <p:sp>
        <p:nvSpPr>
          <p:cNvPr id="15" name="Freeform 15"/>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a:off x="716896" y="6813173"/>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Freeform 17"/>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8" name="Freeform 18"/>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9" name="Freeform 19"/>
          <p:cNvSpPr/>
          <p:nvPr/>
        </p:nvSpPr>
        <p:spPr>
          <a:xfrm flipH="1">
            <a:off x="559709" y="8100527"/>
            <a:ext cx="1712527" cy="1712527"/>
          </a:xfrm>
          <a:custGeom>
            <a:avLst/>
            <a:gdLst/>
            <a:ahLst/>
            <a:cxnLst/>
            <a:rect l="l" t="t" r="r" b="b"/>
            <a:pathLst>
              <a:path w="1712527" h="1712527">
                <a:moveTo>
                  <a:pt x="1712527" y="0"/>
                </a:moveTo>
                <a:lnTo>
                  <a:pt x="0" y="0"/>
                </a:lnTo>
                <a:lnTo>
                  <a:pt x="0" y="1712528"/>
                </a:lnTo>
                <a:lnTo>
                  <a:pt x="1712527" y="1712528"/>
                </a:lnTo>
                <a:lnTo>
                  <a:pt x="1712527" y="0"/>
                </a:lnTo>
                <a:close/>
              </a:path>
            </a:pathLst>
          </a:custGeom>
          <a:blipFill>
            <a:blip r:embed="rId20">
              <a:extLst>
                <a:ext uri="{96DAC541-7B7A-43D3-8B79-37D633B846F1}">
                  <asvg:svgBlip xmlns:asvg="http://schemas.microsoft.com/office/drawing/2016/SVG/main" r:embed="rId21"/>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rot="5400000">
            <a:off x="14422662" y="-271867"/>
            <a:ext cx="5153784" cy="2576892"/>
          </a:xfrm>
          <a:custGeom>
            <a:avLst/>
            <a:gdLst/>
            <a:ahLst/>
            <a:cxnLst/>
            <a:rect l="l" t="t" r="r" b="b"/>
            <a:pathLst>
              <a:path w="5153784" h="2576892">
                <a:moveTo>
                  <a:pt x="0" y="0"/>
                </a:moveTo>
                <a:lnTo>
                  <a:pt x="5153784" y="0"/>
                </a:lnTo>
                <a:lnTo>
                  <a:pt x="5153784" y="2576892"/>
                </a:lnTo>
                <a:lnTo>
                  <a:pt x="0" y="2576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5" name="Freeform 5"/>
          <p:cNvSpPr/>
          <p:nvPr/>
        </p:nvSpPr>
        <p:spPr>
          <a:xfrm>
            <a:off x="16770077" y="83007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871836" y="93183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5400000">
            <a:off x="-5733756" y="4894444"/>
            <a:ext cx="10155406" cy="10155406"/>
          </a:xfrm>
          <a:custGeom>
            <a:avLst/>
            <a:gdLst/>
            <a:ahLst/>
            <a:cxnLst/>
            <a:rect l="l" t="t" r="r" b="b"/>
            <a:pathLst>
              <a:path w="10155406" h="10155406">
                <a:moveTo>
                  <a:pt x="0" y="0"/>
                </a:moveTo>
                <a:lnTo>
                  <a:pt x="10155406" y="0"/>
                </a:lnTo>
                <a:lnTo>
                  <a:pt x="10155406" y="10155406"/>
                </a:lnTo>
                <a:lnTo>
                  <a:pt x="0" y="101554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a:grpSpLocks noChangeAspect="1"/>
          </p:cNvGrpSpPr>
          <p:nvPr/>
        </p:nvGrpSpPr>
        <p:grpSpPr>
          <a:xfrm>
            <a:off x="1603982" y="5553445"/>
            <a:ext cx="2902539" cy="2999690"/>
            <a:chOff x="0" y="0"/>
            <a:chExt cx="6362700" cy="6575666"/>
          </a:xfrm>
        </p:grpSpPr>
        <p:sp>
          <p:nvSpPr>
            <p:cNvPr id="9" name="Freeform 9"/>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1"/>
              <a:stretch>
                <a:fillRect l="-41870" r="-41870"/>
              </a:stretch>
            </a:blipFill>
          </p:spPr>
        </p:sp>
      </p:grpSp>
      <p:grpSp>
        <p:nvGrpSpPr>
          <p:cNvPr id="10" name="Group 10"/>
          <p:cNvGrpSpPr>
            <a:grpSpLocks noChangeAspect="1"/>
          </p:cNvGrpSpPr>
          <p:nvPr/>
        </p:nvGrpSpPr>
        <p:grpSpPr>
          <a:xfrm>
            <a:off x="1603982" y="2298660"/>
            <a:ext cx="2902539" cy="2999690"/>
            <a:chOff x="0" y="0"/>
            <a:chExt cx="6362700" cy="6575666"/>
          </a:xfrm>
        </p:grpSpPr>
        <p:sp>
          <p:nvSpPr>
            <p:cNvPr id="11" name="Freeform 11"/>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2"/>
              <a:stretch>
                <a:fillRect l="-27454" r="-27454"/>
              </a:stretch>
            </a:blipFill>
          </p:spPr>
        </p:sp>
      </p:grpSp>
      <p:grpSp>
        <p:nvGrpSpPr>
          <p:cNvPr id="12" name="Group 12"/>
          <p:cNvGrpSpPr>
            <a:grpSpLocks noChangeAspect="1"/>
          </p:cNvGrpSpPr>
          <p:nvPr/>
        </p:nvGrpSpPr>
        <p:grpSpPr>
          <a:xfrm>
            <a:off x="4764550" y="2298660"/>
            <a:ext cx="2902539" cy="2999690"/>
            <a:chOff x="0" y="0"/>
            <a:chExt cx="6362700" cy="6575666"/>
          </a:xfrm>
        </p:grpSpPr>
        <p:sp>
          <p:nvSpPr>
            <p:cNvPr id="13" name="Freeform 13"/>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3"/>
              <a:stretch>
                <a:fillRect l="-42074" r="-42074"/>
              </a:stretch>
            </a:blipFill>
          </p:spPr>
        </p:sp>
      </p:grpSp>
      <p:grpSp>
        <p:nvGrpSpPr>
          <p:cNvPr id="14" name="Group 14"/>
          <p:cNvGrpSpPr/>
          <p:nvPr/>
        </p:nvGrpSpPr>
        <p:grpSpPr>
          <a:xfrm>
            <a:off x="4764550" y="5553445"/>
            <a:ext cx="2902539" cy="2999690"/>
            <a:chOff x="0" y="0"/>
            <a:chExt cx="764455" cy="790042"/>
          </a:xfrm>
        </p:grpSpPr>
        <p:sp>
          <p:nvSpPr>
            <p:cNvPr id="15" name="Freeform 15"/>
            <p:cNvSpPr/>
            <p:nvPr/>
          </p:nvSpPr>
          <p:spPr>
            <a:xfrm>
              <a:off x="0" y="0"/>
              <a:ext cx="764455" cy="790042"/>
            </a:xfrm>
            <a:custGeom>
              <a:avLst/>
              <a:gdLst/>
              <a:ahLst/>
              <a:cxnLst/>
              <a:rect l="l" t="t" r="r" b="b"/>
              <a:pathLst>
                <a:path w="764455" h="790042">
                  <a:moveTo>
                    <a:pt x="136032" y="0"/>
                  </a:moveTo>
                  <a:lnTo>
                    <a:pt x="628423" y="0"/>
                  </a:lnTo>
                  <a:cubicBezTo>
                    <a:pt x="664501" y="0"/>
                    <a:pt x="699101" y="14332"/>
                    <a:pt x="724612" y="39843"/>
                  </a:cubicBezTo>
                  <a:cubicBezTo>
                    <a:pt x="750123" y="65354"/>
                    <a:pt x="764455" y="99954"/>
                    <a:pt x="764455" y="136032"/>
                  </a:cubicBezTo>
                  <a:lnTo>
                    <a:pt x="764455" y="654010"/>
                  </a:lnTo>
                  <a:cubicBezTo>
                    <a:pt x="764455" y="729138"/>
                    <a:pt x="703551" y="790042"/>
                    <a:pt x="628423" y="790042"/>
                  </a:cubicBezTo>
                  <a:lnTo>
                    <a:pt x="136032" y="790042"/>
                  </a:lnTo>
                  <a:cubicBezTo>
                    <a:pt x="60904" y="790042"/>
                    <a:pt x="0" y="729138"/>
                    <a:pt x="0" y="654010"/>
                  </a:cubicBezTo>
                  <a:lnTo>
                    <a:pt x="0" y="136032"/>
                  </a:lnTo>
                  <a:cubicBezTo>
                    <a:pt x="0" y="60904"/>
                    <a:pt x="60904" y="0"/>
                    <a:pt x="136032" y="0"/>
                  </a:cubicBezTo>
                  <a:close/>
                </a:path>
              </a:pathLst>
            </a:custGeom>
            <a:solidFill>
              <a:srgbClr val="3B41C9"/>
            </a:solidFill>
          </p:spPr>
        </p:sp>
        <p:sp>
          <p:nvSpPr>
            <p:cNvPr id="16" name="TextBox 16"/>
            <p:cNvSpPr txBox="1"/>
            <p:nvPr/>
          </p:nvSpPr>
          <p:spPr>
            <a:xfrm>
              <a:off x="0" y="0"/>
              <a:ext cx="812800" cy="812800"/>
            </a:xfrm>
            <a:prstGeom prst="rect">
              <a:avLst/>
            </a:prstGeom>
          </p:spPr>
          <p:txBody>
            <a:bodyPr lIns="50800" tIns="50800" rIns="50800" bIns="50800" rtlCol="0" anchor="ctr"/>
            <a:lstStyle/>
            <a:p>
              <a:pPr algn="ctr">
                <a:lnSpc>
                  <a:spcPts val="2160"/>
                </a:lnSpc>
              </a:pPr>
              <a:endParaRPr/>
            </a:p>
          </p:txBody>
        </p:sp>
      </p:grpSp>
      <p:sp>
        <p:nvSpPr>
          <p:cNvPr id="17" name="TextBox 17"/>
          <p:cNvSpPr txBox="1"/>
          <p:nvPr/>
        </p:nvSpPr>
        <p:spPr>
          <a:xfrm>
            <a:off x="14877756" y="895349"/>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serrat"/>
              </a:rPr>
              <a:t>Search . . .</a:t>
            </a:r>
          </a:p>
        </p:txBody>
      </p:sp>
      <p:sp>
        <p:nvSpPr>
          <p:cNvPr id="18" name="TextBox 18"/>
          <p:cNvSpPr txBox="1"/>
          <p:nvPr/>
        </p:nvSpPr>
        <p:spPr>
          <a:xfrm>
            <a:off x="9163637" y="2418830"/>
            <a:ext cx="6733224" cy="857250"/>
          </a:xfrm>
          <a:prstGeom prst="rect">
            <a:avLst/>
          </a:prstGeom>
        </p:spPr>
        <p:txBody>
          <a:bodyPr lIns="0" tIns="0" rIns="0" bIns="0" rtlCol="0" anchor="t">
            <a:spAutoFit/>
          </a:bodyPr>
          <a:lstStyle/>
          <a:p>
            <a:pPr>
              <a:lnSpc>
                <a:spcPts val="6600"/>
              </a:lnSpc>
            </a:pPr>
            <a:r>
              <a:rPr lang="en-US" sz="6000">
                <a:solidFill>
                  <a:srgbClr val="3B41C9"/>
                </a:solidFill>
                <a:latin typeface="Montaser Arabic Bold"/>
              </a:rPr>
              <a:t>TỔNG QUAN</a:t>
            </a:r>
          </a:p>
        </p:txBody>
      </p:sp>
      <p:sp>
        <p:nvSpPr>
          <p:cNvPr id="19" name="AutoShape 19"/>
          <p:cNvSpPr/>
          <p:nvPr/>
        </p:nvSpPr>
        <p:spPr>
          <a:xfrm>
            <a:off x="9163637" y="3535762"/>
            <a:ext cx="2501641" cy="525486"/>
          </a:xfrm>
          <a:prstGeom prst="rect">
            <a:avLst/>
          </a:prstGeom>
          <a:solidFill>
            <a:srgbClr val="F2BE40"/>
          </a:solidFill>
        </p:spPr>
      </p:sp>
      <p:sp>
        <p:nvSpPr>
          <p:cNvPr id="20" name="TextBox 20"/>
          <p:cNvSpPr txBox="1"/>
          <p:nvPr/>
        </p:nvSpPr>
        <p:spPr>
          <a:xfrm>
            <a:off x="9242338" y="3695826"/>
            <a:ext cx="2344239" cy="262509"/>
          </a:xfrm>
          <a:prstGeom prst="rect">
            <a:avLst/>
          </a:prstGeom>
        </p:spPr>
        <p:txBody>
          <a:bodyPr lIns="0" tIns="0" rIns="0" bIns="0" rtlCol="0" anchor="t">
            <a:spAutoFit/>
          </a:bodyPr>
          <a:lstStyle/>
          <a:p>
            <a:pPr algn="ctr">
              <a:lnSpc>
                <a:spcPts val="1952"/>
              </a:lnSpc>
            </a:pPr>
            <a:r>
              <a:rPr lang="en-US" sz="2099">
                <a:solidFill>
                  <a:srgbClr val="3B41C9"/>
                </a:solidFill>
                <a:latin typeface="Montaser Arabic Bold"/>
              </a:rPr>
              <a:t>Ý TƯỞNG</a:t>
            </a:r>
          </a:p>
        </p:txBody>
      </p:sp>
      <p:sp>
        <p:nvSpPr>
          <p:cNvPr id="21" name="TextBox 21"/>
          <p:cNvSpPr txBox="1"/>
          <p:nvPr/>
        </p:nvSpPr>
        <p:spPr>
          <a:xfrm>
            <a:off x="9144000" y="4261273"/>
            <a:ext cx="8074779" cy="5815963"/>
          </a:xfrm>
          <a:prstGeom prst="rect">
            <a:avLst/>
          </a:prstGeom>
        </p:spPr>
        <p:txBody>
          <a:bodyPr lIns="0" tIns="0" rIns="0" bIns="0" rtlCol="0" anchor="t">
            <a:spAutoFit/>
          </a:bodyPr>
          <a:lstStyle/>
          <a:p>
            <a:pPr marL="453395" lvl="1" indent="-226697" algn="just">
              <a:lnSpc>
                <a:spcPts val="4200"/>
              </a:lnSpc>
              <a:buFont typeface="Arial"/>
              <a:buChar char="•"/>
            </a:pPr>
            <a:r>
              <a:rPr lang="en-US" sz="2100">
                <a:solidFill>
                  <a:srgbClr val="3B41C9"/>
                </a:solidFill>
                <a:latin typeface="Montserrat"/>
              </a:rPr>
              <a:t>Đề tài tập trung vào việc ứng dụng công nghệ Blockchain trong việc quản lý thông tin và chứng thực các tài liệu liên quan đến hàng hóa và giao dịch tại cảng </a:t>
            </a:r>
          </a:p>
          <a:p>
            <a:pPr marL="453395" lvl="1" indent="-226697" algn="just">
              <a:lnSpc>
                <a:spcPts val="4200"/>
              </a:lnSpc>
              <a:buFont typeface="Arial"/>
              <a:buChar char="•"/>
            </a:pPr>
            <a:r>
              <a:rPr lang="en-US" sz="2100">
                <a:solidFill>
                  <a:srgbClr val="3B41C9"/>
                </a:solidFill>
                <a:latin typeface="Montserrat"/>
              </a:rPr>
              <a:t>Ý tưởng: sử dụng Blockchain như một hệ thống phân tán và bảo mật dữ liệu, giúp tăng tính minh bạch và đáng tin cậy trong quy trình vận chuyển hàng hóa và giao dịch tại cảng </a:t>
            </a:r>
          </a:p>
          <a:p>
            <a:pPr marL="453395" lvl="1" indent="-226697" algn="just">
              <a:lnSpc>
                <a:spcPts val="4200"/>
              </a:lnSpc>
              <a:buFont typeface="Arial"/>
              <a:buChar char="•"/>
            </a:pPr>
            <a:r>
              <a:rPr lang="en-US" sz="2100">
                <a:solidFill>
                  <a:srgbClr val="3B41C9"/>
                </a:solidFill>
                <a:latin typeface="Montserrat"/>
              </a:rPr>
              <a:t>Các thông tin liên quan đến hàng hóa, các tài liệu chứng từ và hợp đồng, sẽ được lưu trữ trên Blockchain, giúp tất cả các bên tham gia có thể tra cứu và chia sẻ dữ liệu một cách an toàn và nhanh chóng.</a:t>
            </a:r>
          </a:p>
        </p:txBody>
      </p:sp>
      <p:sp>
        <p:nvSpPr>
          <p:cNvPr id="22" name="Freeform 22"/>
          <p:cNvSpPr/>
          <p:nvPr/>
        </p:nvSpPr>
        <p:spPr>
          <a:xfrm>
            <a:off x="8722135" y="8177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3" name="Freeform 23"/>
          <p:cNvSpPr/>
          <p:nvPr/>
        </p:nvSpPr>
        <p:spPr>
          <a:xfrm>
            <a:off x="818597" y="90473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rot="5400000">
            <a:off x="14422662" y="-271867"/>
            <a:ext cx="5153784" cy="2576892"/>
          </a:xfrm>
          <a:custGeom>
            <a:avLst/>
            <a:gdLst/>
            <a:ahLst/>
            <a:cxnLst/>
            <a:rect l="l" t="t" r="r" b="b"/>
            <a:pathLst>
              <a:path w="5153784" h="2576892">
                <a:moveTo>
                  <a:pt x="0" y="0"/>
                </a:moveTo>
                <a:lnTo>
                  <a:pt x="5153784" y="0"/>
                </a:lnTo>
                <a:lnTo>
                  <a:pt x="5153784" y="2576892"/>
                </a:lnTo>
                <a:lnTo>
                  <a:pt x="0" y="2576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5" name="Freeform 5"/>
          <p:cNvSpPr/>
          <p:nvPr/>
        </p:nvSpPr>
        <p:spPr>
          <a:xfrm>
            <a:off x="16741830" y="83564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843589" y="9374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5400000">
            <a:off x="-5733756" y="4894444"/>
            <a:ext cx="10155406" cy="10155406"/>
          </a:xfrm>
          <a:custGeom>
            <a:avLst/>
            <a:gdLst/>
            <a:ahLst/>
            <a:cxnLst/>
            <a:rect l="l" t="t" r="r" b="b"/>
            <a:pathLst>
              <a:path w="10155406" h="10155406">
                <a:moveTo>
                  <a:pt x="0" y="0"/>
                </a:moveTo>
                <a:lnTo>
                  <a:pt x="10155406" y="0"/>
                </a:lnTo>
                <a:lnTo>
                  <a:pt x="10155406" y="10155406"/>
                </a:lnTo>
                <a:lnTo>
                  <a:pt x="0" y="101554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a:grpSpLocks noChangeAspect="1"/>
          </p:cNvGrpSpPr>
          <p:nvPr/>
        </p:nvGrpSpPr>
        <p:grpSpPr>
          <a:xfrm>
            <a:off x="1603982" y="5553445"/>
            <a:ext cx="2902539" cy="2999690"/>
            <a:chOff x="0" y="0"/>
            <a:chExt cx="6362700" cy="6575666"/>
          </a:xfrm>
        </p:grpSpPr>
        <p:sp>
          <p:nvSpPr>
            <p:cNvPr id="9" name="Freeform 9"/>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1"/>
              <a:stretch>
                <a:fillRect l="-32923" r="-32923"/>
              </a:stretch>
            </a:blipFill>
          </p:spPr>
        </p:sp>
      </p:grpSp>
      <p:grpSp>
        <p:nvGrpSpPr>
          <p:cNvPr id="10" name="Group 10"/>
          <p:cNvGrpSpPr>
            <a:grpSpLocks noChangeAspect="1"/>
          </p:cNvGrpSpPr>
          <p:nvPr/>
        </p:nvGrpSpPr>
        <p:grpSpPr>
          <a:xfrm>
            <a:off x="1603982" y="2298660"/>
            <a:ext cx="2902539" cy="2999690"/>
            <a:chOff x="0" y="0"/>
            <a:chExt cx="6362700" cy="6575666"/>
          </a:xfrm>
        </p:grpSpPr>
        <p:sp>
          <p:nvSpPr>
            <p:cNvPr id="11" name="Freeform 11"/>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2"/>
              <a:stretch>
                <a:fillRect l="-27515" r="-27515"/>
              </a:stretch>
            </a:blipFill>
          </p:spPr>
        </p:sp>
      </p:grpSp>
      <p:grpSp>
        <p:nvGrpSpPr>
          <p:cNvPr id="12" name="Group 12"/>
          <p:cNvGrpSpPr>
            <a:grpSpLocks noChangeAspect="1"/>
          </p:cNvGrpSpPr>
          <p:nvPr/>
        </p:nvGrpSpPr>
        <p:grpSpPr>
          <a:xfrm>
            <a:off x="4764550" y="2298660"/>
            <a:ext cx="2902539" cy="2999690"/>
            <a:chOff x="0" y="0"/>
            <a:chExt cx="6362700" cy="6575666"/>
          </a:xfrm>
        </p:grpSpPr>
        <p:sp>
          <p:nvSpPr>
            <p:cNvPr id="13" name="Freeform 13"/>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3"/>
              <a:stretch>
                <a:fillRect l="-18931" r="-18931"/>
              </a:stretch>
            </a:blipFill>
          </p:spPr>
        </p:sp>
      </p:grpSp>
      <p:grpSp>
        <p:nvGrpSpPr>
          <p:cNvPr id="14" name="Group 14"/>
          <p:cNvGrpSpPr/>
          <p:nvPr/>
        </p:nvGrpSpPr>
        <p:grpSpPr>
          <a:xfrm>
            <a:off x="4764550" y="5553445"/>
            <a:ext cx="2902539" cy="2999690"/>
            <a:chOff x="0" y="0"/>
            <a:chExt cx="764455" cy="790042"/>
          </a:xfrm>
        </p:grpSpPr>
        <p:sp>
          <p:nvSpPr>
            <p:cNvPr id="15" name="Freeform 15"/>
            <p:cNvSpPr/>
            <p:nvPr/>
          </p:nvSpPr>
          <p:spPr>
            <a:xfrm>
              <a:off x="0" y="0"/>
              <a:ext cx="764455" cy="790042"/>
            </a:xfrm>
            <a:custGeom>
              <a:avLst/>
              <a:gdLst/>
              <a:ahLst/>
              <a:cxnLst/>
              <a:rect l="l" t="t" r="r" b="b"/>
              <a:pathLst>
                <a:path w="764455" h="790042">
                  <a:moveTo>
                    <a:pt x="136032" y="0"/>
                  </a:moveTo>
                  <a:lnTo>
                    <a:pt x="628423" y="0"/>
                  </a:lnTo>
                  <a:cubicBezTo>
                    <a:pt x="664501" y="0"/>
                    <a:pt x="699101" y="14332"/>
                    <a:pt x="724612" y="39843"/>
                  </a:cubicBezTo>
                  <a:cubicBezTo>
                    <a:pt x="750123" y="65354"/>
                    <a:pt x="764455" y="99954"/>
                    <a:pt x="764455" y="136032"/>
                  </a:cubicBezTo>
                  <a:lnTo>
                    <a:pt x="764455" y="654010"/>
                  </a:lnTo>
                  <a:cubicBezTo>
                    <a:pt x="764455" y="729138"/>
                    <a:pt x="703551" y="790042"/>
                    <a:pt x="628423" y="790042"/>
                  </a:cubicBezTo>
                  <a:lnTo>
                    <a:pt x="136032" y="790042"/>
                  </a:lnTo>
                  <a:cubicBezTo>
                    <a:pt x="60904" y="790042"/>
                    <a:pt x="0" y="729138"/>
                    <a:pt x="0" y="654010"/>
                  </a:cubicBezTo>
                  <a:lnTo>
                    <a:pt x="0" y="136032"/>
                  </a:lnTo>
                  <a:cubicBezTo>
                    <a:pt x="0" y="60904"/>
                    <a:pt x="60904" y="0"/>
                    <a:pt x="136032" y="0"/>
                  </a:cubicBezTo>
                  <a:close/>
                </a:path>
              </a:pathLst>
            </a:custGeom>
            <a:solidFill>
              <a:srgbClr val="3B41C9"/>
            </a:solidFill>
          </p:spPr>
        </p:sp>
        <p:sp>
          <p:nvSpPr>
            <p:cNvPr id="16" name="TextBox 16"/>
            <p:cNvSpPr txBox="1"/>
            <p:nvPr/>
          </p:nvSpPr>
          <p:spPr>
            <a:xfrm>
              <a:off x="0" y="0"/>
              <a:ext cx="812800" cy="812800"/>
            </a:xfrm>
            <a:prstGeom prst="rect">
              <a:avLst/>
            </a:prstGeom>
          </p:spPr>
          <p:txBody>
            <a:bodyPr lIns="50800" tIns="50800" rIns="50800" bIns="50800" rtlCol="0" anchor="ctr"/>
            <a:lstStyle/>
            <a:p>
              <a:pPr algn="ctr">
                <a:lnSpc>
                  <a:spcPts val="2160"/>
                </a:lnSpc>
              </a:pPr>
              <a:endParaRPr/>
            </a:p>
          </p:txBody>
        </p:sp>
      </p:grpSp>
      <p:sp>
        <p:nvSpPr>
          <p:cNvPr id="17" name="TextBox 17"/>
          <p:cNvSpPr txBox="1"/>
          <p:nvPr/>
        </p:nvSpPr>
        <p:spPr>
          <a:xfrm>
            <a:off x="14787289" y="937406"/>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serrat"/>
              </a:rPr>
              <a:t>Search . . .</a:t>
            </a:r>
          </a:p>
        </p:txBody>
      </p:sp>
      <p:sp>
        <p:nvSpPr>
          <p:cNvPr id="18" name="TextBox 18"/>
          <p:cNvSpPr txBox="1"/>
          <p:nvPr/>
        </p:nvSpPr>
        <p:spPr>
          <a:xfrm>
            <a:off x="9163637" y="2418830"/>
            <a:ext cx="6733224" cy="857250"/>
          </a:xfrm>
          <a:prstGeom prst="rect">
            <a:avLst/>
          </a:prstGeom>
        </p:spPr>
        <p:txBody>
          <a:bodyPr lIns="0" tIns="0" rIns="0" bIns="0" rtlCol="0" anchor="t">
            <a:spAutoFit/>
          </a:bodyPr>
          <a:lstStyle/>
          <a:p>
            <a:pPr>
              <a:lnSpc>
                <a:spcPts val="6600"/>
              </a:lnSpc>
            </a:pPr>
            <a:r>
              <a:rPr lang="en-US" sz="6000">
                <a:solidFill>
                  <a:srgbClr val="3B41C9"/>
                </a:solidFill>
                <a:latin typeface="Montaser Arabic Bold"/>
              </a:rPr>
              <a:t>TỔNG QUAN</a:t>
            </a:r>
          </a:p>
        </p:txBody>
      </p:sp>
      <p:sp>
        <p:nvSpPr>
          <p:cNvPr id="19" name="AutoShape 19"/>
          <p:cNvSpPr/>
          <p:nvPr/>
        </p:nvSpPr>
        <p:spPr>
          <a:xfrm>
            <a:off x="9163637" y="3535762"/>
            <a:ext cx="2501641" cy="525486"/>
          </a:xfrm>
          <a:prstGeom prst="rect">
            <a:avLst/>
          </a:prstGeom>
          <a:solidFill>
            <a:srgbClr val="F2BE40"/>
          </a:solidFill>
        </p:spPr>
      </p:sp>
      <p:sp>
        <p:nvSpPr>
          <p:cNvPr id="20" name="TextBox 20"/>
          <p:cNvSpPr txBox="1"/>
          <p:nvPr/>
        </p:nvSpPr>
        <p:spPr>
          <a:xfrm>
            <a:off x="9242338" y="3695826"/>
            <a:ext cx="2344239" cy="262509"/>
          </a:xfrm>
          <a:prstGeom prst="rect">
            <a:avLst/>
          </a:prstGeom>
        </p:spPr>
        <p:txBody>
          <a:bodyPr lIns="0" tIns="0" rIns="0" bIns="0" rtlCol="0" anchor="t">
            <a:spAutoFit/>
          </a:bodyPr>
          <a:lstStyle/>
          <a:p>
            <a:pPr algn="ctr">
              <a:lnSpc>
                <a:spcPts val="1952"/>
              </a:lnSpc>
            </a:pPr>
            <a:r>
              <a:rPr lang="en-US" sz="2099">
                <a:solidFill>
                  <a:srgbClr val="3B41C9"/>
                </a:solidFill>
                <a:latin typeface="Montaser Arabic Bold"/>
              </a:rPr>
              <a:t>TÍNH CẤP THIẾT</a:t>
            </a:r>
          </a:p>
        </p:txBody>
      </p:sp>
      <p:sp>
        <p:nvSpPr>
          <p:cNvPr id="21" name="TextBox 21"/>
          <p:cNvSpPr txBox="1"/>
          <p:nvPr/>
        </p:nvSpPr>
        <p:spPr>
          <a:xfrm>
            <a:off x="9184521" y="4261273"/>
            <a:ext cx="7411098" cy="5282563"/>
          </a:xfrm>
          <a:prstGeom prst="rect">
            <a:avLst/>
          </a:prstGeom>
        </p:spPr>
        <p:txBody>
          <a:bodyPr lIns="0" tIns="0" rIns="0" bIns="0" rtlCol="0" anchor="t">
            <a:spAutoFit/>
          </a:bodyPr>
          <a:lstStyle/>
          <a:p>
            <a:pPr marL="453395" lvl="1" indent="-226697" algn="just">
              <a:lnSpc>
                <a:spcPts val="4200"/>
              </a:lnSpc>
              <a:buFont typeface="Arial"/>
              <a:buChar char="•"/>
            </a:pPr>
            <a:r>
              <a:rPr lang="en-US" sz="2100">
                <a:solidFill>
                  <a:srgbClr val="3B41C9"/>
                </a:solidFill>
                <a:latin typeface="Montserrat"/>
              </a:rPr>
              <a:t>Sự phát triển nhanh chóng của ngành logistics và cảng biển khiến việc quản lý thông tin và chứng thực tài liệu trở nên phức tạp</a:t>
            </a:r>
          </a:p>
          <a:p>
            <a:pPr marL="453395" lvl="1" indent="-226697" algn="just">
              <a:lnSpc>
                <a:spcPts val="4200"/>
              </a:lnSpc>
              <a:buFont typeface="Arial"/>
              <a:buChar char="•"/>
            </a:pPr>
            <a:r>
              <a:rPr lang="en-US" sz="2100">
                <a:solidFill>
                  <a:srgbClr val="3B41C9"/>
                </a:solidFill>
                <a:latin typeface="Montserrat"/>
              </a:rPr>
              <a:t>Các thông tin quan trọng về hàng hóa và giao dịch cần được chứng thực một cách rõ ràng và minh bạch </a:t>
            </a:r>
          </a:p>
          <a:p>
            <a:pPr marL="453395" lvl="1" indent="-226697" algn="just">
              <a:lnSpc>
                <a:spcPts val="4200"/>
              </a:lnSpc>
              <a:buFont typeface="Arial"/>
              <a:buChar char="•"/>
            </a:pPr>
            <a:r>
              <a:rPr lang="en-US" sz="2100">
                <a:solidFill>
                  <a:srgbClr val="3B41C9"/>
                </a:solidFill>
                <a:latin typeface="Montserrat"/>
              </a:rPr>
              <a:t>Cần thiết phải áp dụng các công nghệ mới như Blockchain để tăng cường tính minh bạch và bảo mật thông tin, từ đó nâng cao hiệu quả quản lý và giảm thiểu rủi ro trong hoạt động cảng Hải Phòng</a:t>
            </a:r>
          </a:p>
        </p:txBody>
      </p:sp>
      <p:sp>
        <p:nvSpPr>
          <p:cNvPr id="22" name="Freeform 22"/>
          <p:cNvSpPr/>
          <p:nvPr/>
        </p:nvSpPr>
        <p:spPr>
          <a:xfrm>
            <a:off x="8722135" y="8177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3" name="Freeform 23"/>
          <p:cNvSpPr/>
          <p:nvPr/>
        </p:nvSpPr>
        <p:spPr>
          <a:xfrm>
            <a:off x="818597" y="90473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rot="5400000">
            <a:off x="14422662" y="-271867"/>
            <a:ext cx="5153784" cy="2576892"/>
          </a:xfrm>
          <a:custGeom>
            <a:avLst/>
            <a:gdLst/>
            <a:ahLst/>
            <a:cxnLst/>
            <a:rect l="l" t="t" r="r" b="b"/>
            <a:pathLst>
              <a:path w="5153784" h="2576892">
                <a:moveTo>
                  <a:pt x="0" y="0"/>
                </a:moveTo>
                <a:lnTo>
                  <a:pt x="5153784" y="0"/>
                </a:lnTo>
                <a:lnTo>
                  <a:pt x="5153784" y="2576892"/>
                </a:lnTo>
                <a:lnTo>
                  <a:pt x="0" y="2576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5" name="Freeform 5"/>
          <p:cNvSpPr/>
          <p:nvPr/>
        </p:nvSpPr>
        <p:spPr>
          <a:xfrm>
            <a:off x="16747846" y="83007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849605" y="93183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5400000">
            <a:off x="-5733756" y="4894444"/>
            <a:ext cx="10155406" cy="10155406"/>
          </a:xfrm>
          <a:custGeom>
            <a:avLst/>
            <a:gdLst/>
            <a:ahLst/>
            <a:cxnLst/>
            <a:rect l="l" t="t" r="r" b="b"/>
            <a:pathLst>
              <a:path w="10155406" h="10155406">
                <a:moveTo>
                  <a:pt x="0" y="0"/>
                </a:moveTo>
                <a:lnTo>
                  <a:pt x="10155406" y="0"/>
                </a:lnTo>
                <a:lnTo>
                  <a:pt x="10155406" y="10155406"/>
                </a:lnTo>
                <a:lnTo>
                  <a:pt x="0" y="101554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a:grpSpLocks noChangeAspect="1"/>
          </p:cNvGrpSpPr>
          <p:nvPr/>
        </p:nvGrpSpPr>
        <p:grpSpPr>
          <a:xfrm>
            <a:off x="1603982" y="5553445"/>
            <a:ext cx="2902539" cy="2999690"/>
            <a:chOff x="0" y="0"/>
            <a:chExt cx="6362700" cy="6575666"/>
          </a:xfrm>
        </p:grpSpPr>
        <p:sp>
          <p:nvSpPr>
            <p:cNvPr id="9" name="Freeform 9"/>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1"/>
              <a:stretch>
                <a:fillRect l="-41908" r="-41908"/>
              </a:stretch>
            </a:blipFill>
          </p:spPr>
        </p:sp>
      </p:grpSp>
      <p:grpSp>
        <p:nvGrpSpPr>
          <p:cNvPr id="10" name="Group 10"/>
          <p:cNvGrpSpPr>
            <a:grpSpLocks noChangeAspect="1"/>
          </p:cNvGrpSpPr>
          <p:nvPr/>
        </p:nvGrpSpPr>
        <p:grpSpPr>
          <a:xfrm>
            <a:off x="1603982" y="2298660"/>
            <a:ext cx="2902539" cy="2999690"/>
            <a:chOff x="0" y="0"/>
            <a:chExt cx="6362700" cy="6575666"/>
          </a:xfrm>
        </p:grpSpPr>
        <p:sp>
          <p:nvSpPr>
            <p:cNvPr id="11" name="Freeform 11"/>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2"/>
              <a:stretch>
                <a:fillRect l="-28537" r="-28537"/>
              </a:stretch>
            </a:blipFill>
          </p:spPr>
        </p:sp>
      </p:grpSp>
      <p:grpSp>
        <p:nvGrpSpPr>
          <p:cNvPr id="12" name="Group 12"/>
          <p:cNvGrpSpPr>
            <a:grpSpLocks noChangeAspect="1"/>
          </p:cNvGrpSpPr>
          <p:nvPr/>
        </p:nvGrpSpPr>
        <p:grpSpPr>
          <a:xfrm>
            <a:off x="4764550" y="2298660"/>
            <a:ext cx="2902539" cy="2999690"/>
            <a:chOff x="0" y="0"/>
            <a:chExt cx="6362700" cy="6575666"/>
          </a:xfrm>
        </p:grpSpPr>
        <p:sp>
          <p:nvSpPr>
            <p:cNvPr id="13" name="Freeform 13"/>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3"/>
              <a:stretch>
                <a:fillRect l="-19511" r="-19511"/>
              </a:stretch>
            </a:blipFill>
          </p:spPr>
        </p:sp>
      </p:grpSp>
      <p:grpSp>
        <p:nvGrpSpPr>
          <p:cNvPr id="14" name="Group 14"/>
          <p:cNvGrpSpPr/>
          <p:nvPr/>
        </p:nvGrpSpPr>
        <p:grpSpPr>
          <a:xfrm>
            <a:off x="4764550" y="5553445"/>
            <a:ext cx="2902539" cy="2999690"/>
            <a:chOff x="0" y="0"/>
            <a:chExt cx="764455" cy="790042"/>
          </a:xfrm>
        </p:grpSpPr>
        <p:sp>
          <p:nvSpPr>
            <p:cNvPr id="15" name="Freeform 15"/>
            <p:cNvSpPr/>
            <p:nvPr/>
          </p:nvSpPr>
          <p:spPr>
            <a:xfrm>
              <a:off x="0" y="0"/>
              <a:ext cx="764455" cy="790042"/>
            </a:xfrm>
            <a:custGeom>
              <a:avLst/>
              <a:gdLst/>
              <a:ahLst/>
              <a:cxnLst/>
              <a:rect l="l" t="t" r="r" b="b"/>
              <a:pathLst>
                <a:path w="764455" h="790042">
                  <a:moveTo>
                    <a:pt x="136032" y="0"/>
                  </a:moveTo>
                  <a:lnTo>
                    <a:pt x="628423" y="0"/>
                  </a:lnTo>
                  <a:cubicBezTo>
                    <a:pt x="664501" y="0"/>
                    <a:pt x="699101" y="14332"/>
                    <a:pt x="724612" y="39843"/>
                  </a:cubicBezTo>
                  <a:cubicBezTo>
                    <a:pt x="750123" y="65354"/>
                    <a:pt x="764455" y="99954"/>
                    <a:pt x="764455" y="136032"/>
                  </a:cubicBezTo>
                  <a:lnTo>
                    <a:pt x="764455" y="654010"/>
                  </a:lnTo>
                  <a:cubicBezTo>
                    <a:pt x="764455" y="729138"/>
                    <a:pt x="703551" y="790042"/>
                    <a:pt x="628423" y="790042"/>
                  </a:cubicBezTo>
                  <a:lnTo>
                    <a:pt x="136032" y="790042"/>
                  </a:lnTo>
                  <a:cubicBezTo>
                    <a:pt x="60904" y="790042"/>
                    <a:pt x="0" y="729138"/>
                    <a:pt x="0" y="654010"/>
                  </a:cubicBezTo>
                  <a:lnTo>
                    <a:pt x="0" y="136032"/>
                  </a:lnTo>
                  <a:cubicBezTo>
                    <a:pt x="0" y="60904"/>
                    <a:pt x="60904" y="0"/>
                    <a:pt x="136032" y="0"/>
                  </a:cubicBezTo>
                  <a:close/>
                </a:path>
              </a:pathLst>
            </a:custGeom>
            <a:solidFill>
              <a:srgbClr val="3B41C9"/>
            </a:solidFill>
          </p:spPr>
        </p:sp>
        <p:sp>
          <p:nvSpPr>
            <p:cNvPr id="16" name="TextBox 16"/>
            <p:cNvSpPr txBox="1"/>
            <p:nvPr/>
          </p:nvSpPr>
          <p:spPr>
            <a:xfrm>
              <a:off x="0" y="0"/>
              <a:ext cx="812800" cy="812800"/>
            </a:xfrm>
            <a:prstGeom prst="rect">
              <a:avLst/>
            </a:prstGeom>
          </p:spPr>
          <p:txBody>
            <a:bodyPr lIns="50800" tIns="50800" rIns="50800" bIns="50800" rtlCol="0" anchor="ctr"/>
            <a:lstStyle/>
            <a:p>
              <a:pPr algn="ctr">
                <a:lnSpc>
                  <a:spcPts val="2160"/>
                </a:lnSpc>
              </a:pPr>
              <a:endParaRPr/>
            </a:p>
          </p:txBody>
        </p:sp>
      </p:grpSp>
      <p:sp>
        <p:nvSpPr>
          <p:cNvPr id="17" name="TextBox 17"/>
          <p:cNvSpPr txBox="1"/>
          <p:nvPr/>
        </p:nvSpPr>
        <p:spPr>
          <a:xfrm>
            <a:off x="14799321" y="895349"/>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serrat"/>
              </a:rPr>
              <a:t>Search . . .</a:t>
            </a:r>
          </a:p>
        </p:txBody>
      </p:sp>
      <p:sp>
        <p:nvSpPr>
          <p:cNvPr id="18" name="TextBox 18"/>
          <p:cNvSpPr txBox="1"/>
          <p:nvPr/>
        </p:nvSpPr>
        <p:spPr>
          <a:xfrm>
            <a:off x="9163637" y="2418830"/>
            <a:ext cx="6733224" cy="857250"/>
          </a:xfrm>
          <a:prstGeom prst="rect">
            <a:avLst/>
          </a:prstGeom>
        </p:spPr>
        <p:txBody>
          <a:bodyPr lIns="0" tIns="0" rIns="0" bIns="0" rtlCol="0" anchor="t">
            <a:spAutoFit/>
          </a:bodyPr>
          <a:lstStyle/>
          <a:p>
            <a:pPr>
              <a:lnSpc>
                <a:spcPts val="6600"/>
              </a:lnSpc>
            </a:pPr>
            <a:r>
              <a:rPr lang="en-US" sz="6000" dirty="0">
                <a:solidFill>
                  <a:srgbClr val="3B41C9"/>
                </a:solidFill>
                <a:latin typeface="Montaser Arabic Bold"/>
              </a:rPr>
              <a:t>TỔNG QUAN</a:t>
            </a:r>
          </a:p>
        </p:txBody>
      </p:sp>
      <p:sp>
        <p:nvSpPr>
          <p:cNvPr id="19" name="AutoShape 19"/>
          <p:cNvSpPr/>
          <p:nvPr/>
        </p:nvSpPr>
        <p:spPr>
          <a:xfrm>
            <a:off x="9163637" y="3535762"/>
            <a:ext cx="2501641" cy="525486"/>
          </a:xfrm>
          <a:prstGeom prst="rect">
            <a:avLst/>
          </a:prstGeom>
          <a:solidFill>
            <a:srgbClr val="F2BE40"/>
          </a:solidFill>
        </p:spPr>
      </p:sp>
      <p:sp>
        <p:nvSpPr>
          <p:cNvPr id="20" name="TextBox 20"/>
          <p:cNvSpPr txBox="1"/>
          <p:nvPr/>
        </p:nvSpPr>
        <p:spPr>
          <a:xfrm>
            <a:off x="9242338" y="3695826"/>
            <a:ext cx="2344239" cy="262509"/>
          </a:xfrm>
          <a:prstGeom prst="rect">
            <a:avLst/>
          </a:prstGeom>
        </p:spPr>
        <p:txBody>
          <a:bodyPr lIns="0" tIns="0" rIns="0" bIns="0" rtlCol="0" anchor="t">
            <a:spAutoFit/>
          </a:bodyPr>
          <a:lstStyle/>
          <a:p>
            <a:pPr algn="ctr">
              <a:lnSpc>
                <a:spcPts val="1952"/>
              </a:lnSpc>
            </a:pPr>
            <a:r>
              <a:rPr lang="en-US" sz="2099">
                <a:solidFill>
                  <a:srgbClr val="3B41C9"/>
                </a:solidFill>
                <a:latin typeface="Montaser Arabic Bold"/>
              </a:rPr>
              <a:t>TÍNH MỚI</a:t>
            </a:r>
          </a:p>
        </p:txBody>
      </p:sp>
      <p:sp>
        <p:nvSpPr>
          <p:cNvPr id="21" name="TextBox 21"/>
          <p:cNvSpPr txBox="1"/>
          <p:nvPr/>
        </p:nvSpPr>
        <p:spPr>
          <a:xfrm>
            <a:off x="9184521" y="4261273"/>
            <a:ext cx="8074779" cy="5815963"/>
          </a:xfrm>
          <a:prstGeom prst="rect">
            <a:avLst/>
          </a:prstGeom>
        </p:spPr>
        <p:txBody>
          <a:bodyPr lIns="0" tIns="0" rIns="0" bIns="0" rtlCol="0" anchor="t">
            <a:spAutoFit/>
          </a:bodyPr>
          <a:lstStyle/>
          <a:p>
            <a:pPr marL="453395" lvl="1" indent="-226697" algn="just">
              <a:lnSpc>
                <a:spcPts val="4200"/>
              </a:lnSpc>
              <a:buFont typeface="Arial"/>
              <a:buChar char="•"/>
            </a:pPr>
            <a:r>
              <a:rPr lang="en-US" sz="2100">
                <a:solidFill>
                  <a:srgbClr val="3B41C9"/>
                </a:solidFill>
                <a:latin typeface="Montserrat"/>
              </a:rPr>
              <a:t>Việc sử dụng công nghệ Blockchain trong lĩnh vực cảng biển và logistics là một tính mới và đột phá trong việc quản lý thông tin và chứng thực tài liệu.</a:t>
            </a:r>
          </a:p>
          <a:p>
            <a:pPr marL="453395" lvl="1" indent="-226697" algn="just">
              <a:lnSpc>
                <a:spcPts val="4200"/>
              </a:lnSpc>
              <a:buFont typeface="Arial"/>
              <a:buChar char="•"/>
            </a:pPr>
            <a:r>
              <a:rPr lang="en-US" sz="2100">
                <a:solidFill>
                  <a:srgbClr val="3B41C9"/>
                </a:solidFill>
                <a:latin typeface="Montserrat"/>
              </a:rPr>
              <a:t>Blockchain cung cấp tính chất phi tập trung, bảo mật và không thể sửa đổi dữ liệu, giúp tăng tính minh bạch và đáng tin cậy</a:t>
            </a:r>
          </a:p>
          <a:p>
            <a:pPr marL="453395" lvl="1" indent="-226697" algn="just">
              <a:lnSpc>
                <a:spcPts val="4200"/>
              </a:lnSpc>
              <a:buFont typeface="Arial"/>
              <a:buChar char="•"/>
            </a:pPr>
            <a:r>
              <a:rPr lang="en-US" sz="2100">
                <a:solidFill>
                  <a:srgbClr val="3B41C9"/>
                </a:solidFill>
                <a:latin typeface="Montserrat"/>
              </a:rPr>
              <a:t>Việc triển khai Blockchain tại cảng Hải Phòng có thể là một trong những ví dụ điển hình về ứng dụng công nghệ mới nhằm nâng cao chất lượng và hiệu quả hoạt động của cảng và cải thiện dịch vụ vận tải biển tại khu vực này.</a:t>
            </a:r>
          </a:p>
        </p:txBody>
      </p:sp>
      <p:sp>
        <p:nvSpPr>
          <p:cNvPr id="22" name="Freeform 22"/>
          <p:cNvSpPr/>
          <p:nvPr/>
        </p:nvSpPr>
        <p:spPr>
          <a:xfrm>
            <a:off x="8722135" y="8177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3" name="Freeform 23"/>
          <p:cNvSpPr/>
          <p:nvPr/>
        </p:nvSpPr>
        <p:spPr>
          <a:xfrm>
            <a:off x="818597" y="90473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5" name="Freeform 5"/>
          <p:cNvSpPr/>
          <p:nvPr/>
        </p:nvSpPr>
        <p:spPr>
          <a:xfrm>
            <a:off x="16689560" y="831258"/>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791319" y="933017"/>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0547637" y="5450554"/>
            <a:ext cx="10155406" cy="10155406"/>
          </a:xfrm>
          <a:custGeom>
            <a:avLst/>
            <a:gdLst/>
            <a:ahLst/>
            <a:cxnLst/>
            <a:rect l="l" t="t" r="r" b="b"/>
            <a:pathLst>
              <a:path w="10155406" h="10155406">
                <a:moveTo>
                  <a:pt x="0" y="0"/>
                </a:moveTo>
                <a:lnTo>
                  <a:pt x="10155406" y="0"/>
                </a:lnTo>
                <a:lnTo>
                  <a:pt x="10155406" y="10155406"/>
                </a:lnTo>
                <a:lnTo>
                  <a:pt x="0" y="101554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10088090" y="2278922"/>
            <a:ext cx="6343265" cy="6343265"/>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BE4A"/>
            </a:solidFill>
          </p:spPr>
        </p:sp>
      </p:grpSp>
      <p:grpSp>
        <p:nvGrpSpPr>
          <p:cNvPr id="10" name="Group 10"/>
          <p:cNvGrpSpPr>
            <a:grpSpLocks noChangeAspect="1"/>
          </p:cNvGrpSpPr>
          <p:nvPr/>
        </p:nvGrpSpPr>
        <p:grpSpPr>
          <a:xfrm>
            <a:off x="10424853" y="2615696"/>
            <a:ext cx="5669739" cy="5669717"/>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24487" r="-24487"/>
              </a:stretch>
            </a:blipFill>
          </p:spPr>
        </p:sp>
      </p:grpSp>
      <p:sp>
        <p:nvSpPr>
          <p:cNvPr id="12" name="Freeform 12"/>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TextBox 13"/>
          <p:cNvSpPr txBox="1"/>
          <p:nvPr/>
        </p:nvSpPr>
        <p:spPr>
          <a:xfrm>
            <a:off x="14818757" y="896530"/>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serrat"/>
              </a:rPr>
              <a:t>Search . . .</a:t>
            </a:r>
          </a:p>
        </p:txBody>
      </p:sp>
      <p:sp>
        <p:nvSpPr>
          <p:cNvPr id="14" name="TextBox 14"/>
          <p:cNvSpPr txBox="1"/>
          <p:nvPr/>
        </p:nvSpPr>
        <p:spPr>
          <a:xfrm>
            <a:off x="1415972" y="3647388"/>
            <a:ext cx="8133184" cy="1803166"/>
          </a:xfrm>
          <a:prstGeom prst="rect">
            <a:avLst/>
          </a:prstGeom>
        </p:spPr>
        <p:txBody>
          <a:bodyPr lIns="0" tIns="0" rIns="0" bIns="0" rtlCol="0" anchor="t">
            <a:spAutoFit/>
          </a:bodyPr>
          <a:lstStyle/>
          <a:p>
            <a:pPr>
              <a:lnSpc>
                <a:spcPts val="14645"/>
              </a:lnSpc>
            </a:pPr>
            <a:r>
              <a:rPr lang="en-US" sz="10535">
                <a:solidFill>
                  <a:srgbClr val="3B41C9"/>
                </a:solidFill>
                <a:latin typeface="Montaser Arabic Bold"/>
              </a:rPr>
              <a:t>MỤC TIÊU</a:t>
            </a:r>
          </a:p>
        </p:txBody>
      </p:sp>
      <p:sp>
        <p:nvSpPr>
          <p:cNvPr id="15" name="Freeform 15"/>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a:off x="716896" y="6813173"/>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Freeform 17"/>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8" name="Freeform 18"/>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9" name="Freeform 19"/>
          <p:cNvSpPr/>
          <p:nvPr/>
        </p:nvSpPr>
        <p:spPr>
          <a:xfrm flipH="1">
            <a:off x="559709" y="8100527"/>
            <a:ext cx="1712527" cy="1712527"/>
          </a:xfrm>
          <a:custGeom>
            <a:avLst/>
            <a:gdLst/>
            <a:ahLst/>
            <a:cxnLst/>
            <a:rect l="l" t="t" r="r" b="b"/>
            <a:pathLst>
              <a:path w="1712527" h="1712527">
                <a:moveTo>
                  <a:pt x="1712527" y="0"/>
                </a:moveTo>
                <a:lnTo>
                  <a:pt x="0" y="0"/>
                </a:lnTo>
                <a:lnTo>
                  <a:pt x="0" y="1712528"/>
                </a:lnTo>
                <a:lnTo>
                  <a:pt x="1712527" y="1712528"/>
                </a:lnTo>
                <a:lnTo>
                  <a:pt x="1712527" y="0"/>
                </a:lnTo>
                <a:close/>
              </a:path>
            </a:pathLst>
          </a:custGeom>
          <a:blipFill>
            <a:blip r:embed="rId20">
              <a:extLst>
                <a:ext uri="{96DAC541-7B7A-43D3-8B79-37D633B846F1}">
                  <asvg:svgBlip xmlns:asvg="http://schemas.microsoft.com/office/drawing/2016/SVG/main" r:embed="rId21"/>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59026" y="811834"/>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860785" y="913593"/>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5400000" flipH="1">
            <a:off x="16575473"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5400000" flipH="1">
            <a:off x="16101527" y="8014764"/>
            <a:ext cx="1712527" cy="1712527"/>
          </a:xfrm>
          <a:custGeom>
            <a:avLst/>
            <a:gdLst/>
            <a:ahLst/>
            <a:cxnLst/>
            <a:rect l="l" t="t" r="r" b="b"/>
            <a:pathLst>
              <a:path w="1712527" h="1712527">
                <a:moveTo>
                  <a:pt x="1712528" y="0"/>
                </a:moveTo>
                <a:lnTo>
                  <a:pt x="0" y="0"/>
                </a:lnTo>
                <a:lnTo>
                  <a:pt x="0" y="1712527"/>
                </a:lnTo>
                <a:lnTo>
                  <a:pt x="1712528" y="1712527"/>
                </a:lnTo>
                <a:lnTo>
                  <a:pt x="1712528"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2601556" y="3375707"/>
            <a:ext cx="4149477" cy="6055029"/>
            <a:chOff x="0" y="0"/>
            <a:chExt cx="6888894" cy="10052459"/>
          </a:xfrm>
        </p:grpSpPr>
        <p:sp>
          <p:nvSpPr>
            <p:cNvPr id="9" name="Freeform 9"/>
            <p:cNvSpPr/>
            <p:nvPr/>
          </p:nvSpPr>
          <p:spPr>
            <a:xfrm>
              <a:off x="0" y="0"/>
              <a:ext cx="6888893" cy="10052459"/>
            </a:xfrm>
            <a:custGeom>
              <a:avLst/>
              <a:gdLst/>
              <a:ahLst/>
              <a:cxnLst/>
              <a:rect l="l" t="t" r="r" b="b"/>
              <a:pathLst>
                <a:path w="6888893" h="10052459">
                  <a:moveTo>
                    <a:pt x="0" y="0"/>
                  </a:moveTo>
                  <a:lnTo>
                    <a:pt x="0" y="10052459"/>
                  </a:lnTo>
                  <a:lnTo>
                    <a:pt x="6888893" y="10052459"/>
                  </a:lnTo>
                  <a:lnTo>
                    <a:pt x="6888893" y="0"/>
                  </a:lnTo>
                  <a:lnTo>
                    <a:pt x="0" y="0"/>
                  </a:lnTo>
                  <a:close/>
                  <a:moveTo>
                    <a:pt x="6827934" y="9991499"/>
                  </a:moveTo>
                  <a:lnTo>
                    <a:pt x="59690" y="9991499"/>
                  </a:lnTo>
                  <a:lnTo>
                    <a:pt x="59690" y="59690"/>
                  </a:lnTo>
                  <a:lnTo>
                    <a:pt x="6827934" y="59690"/>
                  </a:lnTo>
                  <a:lnTo>
                    <a:pt x="6827934" y="9991499"/>
                  </a:lnTo>
                  <a:close/>
                </a:path>
              </a:pathLst>
            </a:custGeom>
            <a:solidFill>
              <a:srgbClr val="F2BE40"/>
            </a:solidFill>
          </p:spPr>
        </p:sp>
      </p:grpSp>
      <p:grpSp>
        <p:nvGrpSpPr>
          <p:cNvPr id="10" name="Group 10"/>
          <p:cNvGrpSpPr/>
          <p:nvPr/>
        </p:nvGrpSpPr>
        <p:grpSpPr>
          <a:xfrm>
            <a:off x="3656413" y="2355826"/>
            <a:ext cx="2039763" cy="203976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B41C9"/>
            </a:solidFill>
          </p:spPr>
        </p:sp>
      </p:grpSp>
      <p:grpSp>
        <p:nvGrpSpPr>
          <p:cNvPr id="12" name="Group 12"/>
          <p:cNvGrpSpPr/>
          <p:nvPr/>
        </p:nvGrpSpPr>
        <p:grpSpPr>
          <a:xfrm>
            <a:off x="7069261" y="3375707"/>
            <a:ext cx="4149477" cy="6055029"/>
            <a:chOff x="0" y="0"/>
            <a:chExt cx="6888894" cy="10052459"/>
          </a:xfrm>
        </p:grpSpPr>
        <p:sp>
          <p:nvSpPr>
            <p:cNvPr id="13" name="Freeform 13"/>
            <p:cNvSpPr/>
            <p:nvPr/>
          </p:nvSpPr>
          <p:spPr>
            <a:xfrm>
              <a:off x="0" y="0"/>
              <a:ext cx="6888893" cy="10052459"/>
            </a:xfrm>
            <a:custGeom>
              <a:avLst/>
              <a:gdLst/>
              <a:ahLst/>
              <a:cxnLst/>
              <a:rect l="l" t="t" r="r" b="b"/>
              <a:pathLst>
                <a:path w="6888893" h="10052459">
                  <a:moveTo>
                    <a:pt x="0" y="0"/>
                  </a:moveTo>
                  <a:lnTo>
                    <a:pt x="0" y="10052459"/>
                  </a:lnTo>
                  <a:lnTo>
                    <a:pt x="6888893" y="10052459"/>
                  </a:lnTo>
                  <a:lnTo>
                    <a:pt x="6888893" y="0"/>
                  </a:lnTo>
                  <a:lnTo>
                    <a:pt x="0" y="0"/>
                  </a:lnTo>
                  <a:close/>
                  <a:moveTo>
                    <a:pt x="6827934" y="9991499"/>
                  </a:moveTo>
                  <a:lnTo>
                    <a:pt x="59690" y="9991499"/>
                  </a:lnTo>
                  <a:lnTo>
                    <a:pt x="59690" y="59690"/>
                  </a:lnTo>
                  <a:lnTo>
                    <a:pt x="6827934" y="59690"/>
                  </a:lnTo>
                  <a:lnTo>
                    <a:pt x="6827934" y="9991499"/>
                  </a:lnTo>
                  <a:close/>
                </a:path>
              </a:pathLst>
            </a:custGeom>
            <a:solidFill>
              <a:srgbClr val="F2BE40"/>
            </a:solidFill>
          </p:spPr>
        </p:sp>
      </p:grpSp>
      <p:grpSp>
        <p:nvGrpSpPr>
          <p:cNvPr id="14" name="Group 14"/>
          <p:cNvGrpSpPr/>
          <p:nvPr/>
        </p:nvGrpSpPr>
        <p:grpSpPr>
          <a:xfrm>
            <a:off x="8124118" y="2355826"/>
            <a:ext cx="2039763" cy="2039763"/>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B41C9"/>
            </a:solidFill>
          </p:spPr>
        </p:sp>
      </p:grpSp>
      <p:sp>
        <p:nvSpPr>
          <p:cNvPr id="16" name="Freeform 16"/>
          <p:cNvSpPr/>
          <p:nvPr/>
        </p:nvSpPr>
        <p:spPr>
          <a:xfrm>
            <a:off x="-20574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7" name="Group 17"/>
          <p:cNvGrpSpPr/>
          <p:nvPr/>
        </p:nvGrpSpPr>
        <p:grpSpPr>
          <a:xfrm>
            <a:off x="11536966" y="3375707"/>
            <a:ext cx="4149477" cy="6055029"/>
            <a:chOff x="0" y="0"/>
            <a:chExt cx="6888894" cy="10052459"/>
          </a:xfrm>
        </p:grpSpPr>
        <p:sp>
          <p:nvSpPr>
            <p:cNvPr id="18" name="Freeform 18"/>
            <p:cNvSpPr/>
            <p:nvPr/>
          </p:nvSpPr>
          <p:spPr>
            <a:xfrm>
              <a:off x="0" y="0"/>
              <a:ext cx="6888893" cy="10052459"/>
            </a:xfrm>
            <a:custGeom>
              <a:avLst/>
              <a:gdLst/>
              <a:ahLst/>
              <a:cxnLst/>
              <a:rect l="l" t="t" r="r" b="b"/>
              <a:pathLst>
                <a:path w="6888893" h="10052459">
                  <a:moveTo>
                    <a:pt x="0" y="0"/>
                  </a:moveTo>
                  <a:lnTo>
                    <a:pt x="0" y="10052459"/>
                  </a:lnTo>
                  <a:lnTo>
                    <a:pt x="6888893" y="10052459"/>
                  </a:lnTo>
                  <a:lnTo>
                    <a:pt x="6888893" y="0"/>
                  </a:lnTo>
                  <a:lnTo>
                    <a:pt x="0" y="0"/>
                  </a:lnTo>
                  <a:close/>
                  <a:moveTo>
                    <a:pt x="6827934" y="9991499"/>
                  </a:moveTo>
                  <a:lnTo>
                    <a:pt x="59690" y="9991499"/>
                  </a:lnTo>
                  <a:lnTo>
                    <a:pt x="59690" y="59690"/>
                  </a:lnTo>
                  <a:lnTo>
                    <a:pt x="6827934" y="59690"/>
                  </a:lnTo>
                  <a:lnTo>
                    <a:pt x="6827934" y="9991499"/>
                  </a:lnTo>
                  <a:close/>
                </a:path>
              </a:pathLst>
            </a:custGeom>
            <a:solidFill>
              <a:srgbClr val="F2BE40"/>
            </a:solidFill>
          </p:spPr>
        </p:sp>
      </p:grpSp>
      <p:grpSp>
        <p:nvGrpSpPr>
          <p:cNvPr id="19" name="Group 19"/>
          <p:cNvGrpSpPr/>
          <p:nvPr/>
        </p:nvGrpSpPr>
        <p:grpSpPr>
          <a:xfrm>
            <a:off x="12591823" y="2355826"/>
            <a:ext cx="2039763" cy="2039763"/>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B41C9"/>
            </a:solidFill>
          </p:spPr>
        </p:sp>
      </p:grpSp>
      <p:sp>
        <p:nvSpPr>
          <p:cNvPr id="21" name="Freeform 21"/>
          <p:cNvSpPr/>
          <p:nvPr/>
        </p:nvSpPr>
        <p:spPr>
          <a:xfrm>
            <a:off x="16153608" y="2854233"/>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2" name="Freeform 22"/>
          <p:cNvSpPr/>
          <p:nvPr/>
        </p:nvSpPr>
        <p:spPr>
          <a:xfrm>
            <a:off x="1028700" y="661292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3" name="Freeform 23"/>
          <p:cNvSpPr/>
          <p:nvPr/>
        </p:nvSpPr>
        <p:spPr>
          <a:xfrm>
            <a:off x="1655771"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4"/>
          <p:cNvSpPr/>
          <p:nvPr/>
        </p:nvSpPr>
        <p:spPr>
          <a:xfrm>
            <a:off x="1028700"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Freeform 25"/>
          <p:cNvSpPr/>
          <p:nvPr/>
        </p:nvSpPr>
        <p:spPr>
          <a:xfrm>
            <a:off x="1836042"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6" name="Freeform 26"/>
          <p:cNvSpPr/>
          <p:nvPr/>
        </p:nvSpPr>
        <p:spPr>
          <a:xfrm rot="-10800000">
            <a:off x="1201178"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7" name="Freeform 27"/>
          <p:cNvSpPr/>
          <p:nvPr/>
        </p:nvSpPr>
        <p:spPr>
          <a:xfrm>
            <a:off x="4019775" y="2714458"/>
            <a:ext cx="1322499" cy="1322499"/>
          </a:xfrm>
          <a:custGeom>
            <a:avLst/>
            <a:gdLst/>
            <a:ahLst/>
            <a:cxnLst/>
            <a:rect l="l" t="t" r="r" b="b"/>
            <a:pathLst>
              <a:path w="1322499" h="1322499">
                <a:moveTo>
                  <a:pt x="0" y="0"/>
                </a:moveTo>
                <a:lnTo>
                  <a:pt x="1322499" y="0"/>
                </a:lnTo>
                <a:lnTo>
                  <a:pt x="1322499" y="1322499"/>
                </a:lnTo>
                <a:lnTo>
                  <a:pt x="0" y="132249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8" name="Freeform 28"/>
          <p:cNvSpPr/>
          <p:nvPr/>
        </p:nvSpPr>
        <p:spPr>
          <a:xfrm>
            <a:off x="8460053" y="2691760"/>
            <a:ext cx="1367894" cy="1367894"/>
          </a:xfrm>
          <a:custGeom>
            <a:avLst/>
            <a:gdLst/>
            <a:ahLst/>
            <a:cxnLst/>
            <a:rect l="l" t="t" r="r" b="b"/>
            <a:pathLst>
              <a:path w="1367894" h="1367894">
                <a:moveTo>
                  <a:pt x="0" y="0"/>
                </a:moveTo>
                <a:lnTo>
                  <a:pt x="1367894" y="0"/>
                </a:lnTo>
                <a:lnTo>
                  <a:pt x="1367894" y="1367894"/>
                </a:lnTo>
                <a:lnTo>
                  <a:pt x="0" y="136789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9" name="Freeform 29"/>
          <p:cNvSpPr/>
          <p:nvPr/>
        </p:nvSpPr>
        <p:spPr>
          <a:xfrm>
            <a:off x="13084853" y="2736137"/>
            <a:ext cx="1044244" cy="1279141"/>
          </a:xfrm>
          <a:custGeom>
            <a:avLst/>
            <a:gdLst/>
            <a:ahLst/>
            <a:cxnLst/>
            <a:rect l="l" t="t" r="r" b="b"/>
            <a:pathLst>
              <a:path w="1044244" h="1279141">
                <a:moveTo>
                  <a:pt x="0" y="0"/>
                </a:moveTo>
                <a:lnTo>
                  <a:pt x="1044244" y="0"/>
                </a:lnTo>
                <a:lnTo>
                  <a:pt x="1044244" y="1279141"/>
                </a:lnTo>
                <a:lnTo>
                  <a:pt x="0" y="1279141"/>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30" name="TextBox 30"/>
          <p:cNvSpPr txBox="1"/>
          <p:nvPr/>
        </p:nvSpPr>
        <p:spPr>
          <a:xfrm>
            <a:off x="14821681" y="937406"/>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aser Arabic"/>
              </a:rPr>
              <a:t>Search . . .</a:t>
            </a:r>
          </a:p>
        </p:txBody>
      </p:sp>
      <p:sp>
        <p:nvSpPr>
          <p:cNvPr id="31" name="TextBox 31"/>
          <p:cNvSpPr txBox="1"/>
          <p:nvPr/>
        </p:nvSpPr>
        <p:spPr>
          <a:xfrm>
            <a:off x="3040533" y="6098719"/>
            <a:ext cx="3271523" cy="3160392"/>
          </a:xfrm>
          <a:prstGeom prst="rect">
            <a:avLst/>
          </a:prstGeom>
        </p:spPr>
        <p:txBody>
          <a:bodyPr lIns="0" tIns="0" rIns="0" bIns="0" rtlCol="0" anchor="t">
            <a:spAutoFit/>
          </a:bodyPr>
          <a:lstStyle/>
          <a:p>
            <a:pPr algn="just">
              <a:lnSpc>
                <a:spcPts val="3600"/>
              </a:lnSpc>
            </a:pPr>
            <a:r>
              <a:rPr lang="en-US" sz="1800">
                <a:solidFill>
                  <a:srgbClr val="3B41C9"/>
                </a:solidFill>
                <a:latin typeface="Montaser Arabic"/>
              </a:rPr>
              <a:t>Hệ thống Blockchain với tính năng mã hóa dữ liệu và tính chất không thể sửa đổi dữ liệu đã lưu trữ, giúp đảm bảo tính bảo mật cao và ngăn chặn các hành vi giả mạo, gian lận</a:t>
            </a:r>
          </a:p>
        </p:txBody>
      </p:sp>
      <p:sp>
        <p:nvSpPr>
          <p:cNvPr id="32" name="TextBox 32"/>
          <p:cNvSpPr txBox="1"/>
          <p:nvPr/>
        </p:nvSpPr>
        <p:spPr>
          <a:xfrm>
            <a:off x="7508238" y="6098719"/>
            <a:ext cx="3271523" cy="2703192"/>
          </a:xfrm>
          <a:prstGeom prst="rect">
            <a:avLst/>
          </a:prstGeom>
        </p:spPr>
        <p:txBody>
          <a:bodyPr lIns="0" tIns="0" rIns="0" bIns="0" rtlCol="0" anchor="t">
            <a:spAutoFit/>
          </a:bodyPr>
          <a:lstStyle/>
          <a:p>
            <a:pPr algn="just">
              <a:lnSpc>
                <a:spcPts val="3600"/>
              </a:lnSpc>
            </a:pPr>
            <a:r>
              <a:rPr lang="en-US" sz="1800">
                <a:solidFill>
                  <a:srgbClr val="3B41C9"/>
                </a:solidFill>
                <a:latin typeface="Montaser Arabic"/>
              </a:rPr>
              <a:t>Công nghệ Blockchain giúp ghi nhận mọi giao dịch và thay đổi thông tin một cách minh bạch, từ đó cung cấp một cơ sở dữ liệu không thể sửa đổi</a:t>
            </a:r>
          </a:p>
        </p:txBody>
      </p:sp>
      <p:sp>
        <p:nvSpPr>
          <p:cNvPr id="33" name="TextBox 33"/>
          <p:cNvSpPr txBox="1"/>
          <p:nvPr/>
        </p:nvSpPr>
        <p:spPr>
          <a:xfrm>
            <a:off x="3045263" y="4780915"/>
            <a:ext cx="3271523" cy="789305"/>
          </a:xfrm>
          <a:prstGeom prst="rect">
            <a:avLst/>
          </a:prstGeom>
        </p:spPr>
        <p:txBody>
          <a:bodyPr lIns="0" tIns="0" rIns="0" bIns="0" rtlCol="0" anchor="t">
            <a:spAutoFit/>
          </a:bodyPr>
          <a:lstStyle/>
          <a:p>
            <a:pPr algn="ctr">
              <a:lnSpc>
                <a:spcPts val="3219"/>
              </a:lnSpc>
            </a:pPr>
            <a:r>
              <a:rPr lang="en-US" sz="2299">
                <a:solidFill>
                  <a:srgbClr val="3B41C9"/>
                </a:solidFill>
                <a:latin typeface="Montaser Arabic Bold"/>
              </a:rPr>
              <a:t>TĂNG CƯỜNG TÍNH BẢO MẬT</a:t>
            </a:r>
          </a:p>
        </p:txBody>
      </p:sp>
      <p:sp>
        <p:nvSpPr>
          <p:cNvPr id="34" name="TextBox 34"/>
          <p:cNvSpPr txBox="1"/>
          <p:nvPr/>
        </p:nvSpPr>
        <p:spPr>
          <a:xfrm>
            <a:off x="11975943" y="4780915"/>
            <a:ext cx="3271523" cy="789305"/>
          </a:xfrm>
          <a:prstGeom prst="rect">
            <a:avLst/>
          </a:prstGeom>
        </p:spPr>
        <p:txBody>
          <a:bodyPr lIns="0" tIns="0" rIns="0" bIns="0" rtlCol="0" anchor="t">
            <a:spAutoFit/>
          </a:bodyPr>
          <a:lstStyle/>
          <a:p>
            <a:pPr algn="ctr">
              <a:lnSpc>
                <a:spcPts val="3219"/>
              </a:lnSpc>
            </a:pPr>
            <a:r>
              <a:rPr lang="en-US" sz="2299">
                <a:solidFill>
                  <a:srgbClr val="3B41C9"/>
                </a:solidFill>
                <a:latin typeface="Montaser Arabic Bold"/>
              </a:rPr>
              <a:t>TỐI ƯU HÓA QUY TRÌNH GIAO DỊCH</a:t>
            </a:r>
          </a:p>
        </p:txBody>
      </p:sp>
      <p:sp>
        <p:nvSpPr>
          <p:cNvPr id="35" name="TextBox 35"/>
          <p:cNvSpPr txBox="1"/>
          <p:nvPr/>
        </p:nvSpPr>
        <p:spPr>
          <a:xfrm>
            <a:off x="7508238" y="4780915"/>
            <a:ext cx="3271523" cy="789305"/>
          </a:xfrm>
          <a:prstGeom prst="rect">
            <a:avLst/>
          </a:prstGeom>
        </p:spPr>
        <p:txBody>
          <a:bodyPr lIns="0" tIns="0" rIns="0" bIns="0" rtlCol="0" anchor="t">
            <a:spAutoFit/>
          </a:bodyPr>
          <a:lstStyle/>
          <a:p>
            <a:pPr algn="ctr">
              <a:lnSpc>
                <a:spcPts val="3219"/>
              </a:lnSpc>
            </a:pPr>
            <a:r>
              <a:rPr lang="en-US" sz="2299">
                <a:solidFill>
                  <a:srgbClr val="3B41C9"/>
                </a:solidFill>
                <a:latin typeface="Montaser Arabic Bold"/>
              </a:rPr>
              <a:t>ĐẢM BẢO TÍNH MINH BẠCH</a:t>
            </a:r>
          </a:p>
        </p:txBody>
      </p:sp>
      <p:sp>
        <p:nvSpPr>
          <p:cNvPr id="36" name="TextBox 36"/>
          <p:cNvSpPr txBox="1"/>
          <p:nvPr/>
        </p:nvSpPr>
        <p:spPr>
          <a:xfrm>
            <a:off x="11971214" y="6098719"/>
            <a:ext cx="3271523" cy="2245992"/>
          </a:xfrm>
          <a:prstGeom prst="rect">
            <a:avLst/>
          </a:prstGeom>
        </p:spPr>
        <p:txBody>
          <a:bodyPr lIns="0" tIns="0" rIns="0" bIns="0" rtlCol="0" anchor="t">
            <a:spAutoFit/>
          </a:bodyPr>
          <a:lstStyle/>
          <a:p>
            <a:pPr algn="just">
              <a:lnSpc>
                <a:spcPts val="3600"/>
              </a:lnSpc>
            </a:pPr>
            <a:r>
              <a:rPr lang="en-US" sz="1800">
                <a:solidFill>
                  <a:srgbClr val="3B41C9"/>
                </a:solidFill>
                <a:latin typeface="Montaser Arabic"/>
              </a:rPr>
              <a:t>Quy trình tự động hóa và tích hợp các chức năng trong một hệ thống sẽ giảm thiểu thời gian và công sức của người dùng</a:t>
            </a:r>
          </a:p>
        </p:txBody>
      </p:sp>
      <p:sp>
        <p:nvSpPr>
          <p:cNvPr id="37" name="TextBox 37"/>
          <p:cNvSpPr txBox="1"/>
          <p:nvPr/>
        </p:nvSpPr>
        <p:spPr>
          <a:xfrm>
            <a:off x="7008116" y="1085850"/>
            <a:ext cx="4271768" cy="857250"/>
          </a:xfrm>
          <a:prstGeom prst="rect">
            <a:avLst/>
          </a:prstGeom>
        </p:spPr>
        <p:txBody>
          <a:bodyPr lIns="0" tIns="0" rIns="0" bIns="0" rtlCol="0" anchor="t">
            <a:spAutoFit/>
          </a:bodyPr>
          <a:lstStyle/>
          <a:p>
            <a:pPr>
              <a:lnSpc>
                <a:spcPts val="6600"/>
              </a:lnSpc>
            </a:pPr>
            <a:r>
              <a:rPr lang="en-US" sz="6000">
                <a:solidFill>
                  <a:srgbClr val="3B41C9"/>
                </a:solidFill>
                <a:latin typeface="Montaser Arabic Bold"/>
              </a:rPr>
              <a:t>MỤC TIÊU</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61032" y="811834"/>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862791" y="913593"/>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5400000" flipH="1">
            <a:off x="16575473"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5400000" flipH="1">
            <a:off x="16101527" y="8014764"/>
            <a:ext cx="1712527" cy="1712527"/>
          </a:xfrm>
          <a:custGeom>
            <a:avLst/>
            <a:gdLst/>
            <a:ahLst/>
            <a:cxnLst/>
            <a:rect l="l" t="t" r="r" b="b"/>
            <a:pathLst>
              <a:path w="1712527" h="1712527">
                <a:moveTo>
                  <a:pt x="1712528" y="0"/>
                </a:moveTo>
                <a:lnTo>
                  <a:pt x="0" y="0"/>
                </a:lnTo>
                <a:lnTo>
                  <a:pt x="0" y="1712527"/>
                </a:lnTo>
                <a:lnTo>
                  <a:pt x="1712528" y="1712527"/>
                </a:lnTo>
                <a:lnTo>
                  <a:pt x="1712528"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4490024" y="3375707"/>
            <a:ext cx="4149477" cy="6055029"/>
            <a:chOff x="0" y="0"/>
            <a:chExt cx="6888894" cy="10052459"/>
          </a:xfrm>
        </p:grpSpPr>
        <p:sp>
          <p:nvSpPr>
            <p:cNvPr id="9" name="Freeform 9"/>
            <p:cNvSpPr/>
            <p:nvPr/>
          </p:nvSpPr>
          <p:spPr>
            <a:xfrm>
              <a:off x="0" y="0"/>
              <a:ext cx="6888893" cy="10052459"/>
            </a:xfrm>
            <a:custGeom>
              <a:avLst/>
              <a:gdLst/>
              <a:ahLst/>
              <a:cxnLst/>
              <a:rect l="l" t="t" r="r" b="b"/>
              <a:pathLst>
                <a:path w="6888893" h="10052459">
                  <a:moveTo>
                    <a:pt x="0" y="0"/>
                  </a:moveTo>
                  <a:lnTo>
                    <a:pt x="0" y="10052459"/>
                  </a:lnTo>
                  <a:lnTo>
                    <a:pt x="6888893" y="10052459"/>
                  </a:lnTo>
                  <a:lnTo>
                    <a:pt x="6888893" y="0"/>
                  </a:lnTo>
                  <a:lnTo>
                    <a:pt x="0" y="0"/>
                  </a:lnTo>
                  <a:close/>
                  <a:moveTo>
                    <a:pt x="6827934" y="9991499"/>
                  </a:moveTo>
                  <a:lnTo>
                    <a:pt x="59690" y="9991499"/>
                  </a:lnTo>
                  <a:lnTo>
                    <a:pt x="59690" y="59690"/>
                  </a:lnTo>
                  <a:lnTo>
                    <a:pt x="6827934" y="59690"/>
                  </a:lnTo>
                  <a:lnTo>
                    <a:pt x="6827934" y="9991499"/>
                  </a:lnTo>
                  <a:close/>
                </a:path>
              </a:pathLst>
            </a:custGeom>
            <a:solidFill>
              <a:srgbClr val="F2BE40"/>
            </a:solidFill>
          </p:spPr>
        </p:sp>
      </p:grpSp>
      <p:grpSp>
        <p:nvGrpSpPr>
          <p:cNvPr id="10" name="Group 10"/>
          <p:cNvGrpSpPr/>
          <p:nvPr/>
        </p:nvGrpSpPr>
        <p:grpSpPr>
          <a:xfrm>
            <a:off x="5544881" y="2355826"/>
            <a:ext cx="2039763" cy="203976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B41C9"/>
            </a:solidFill>
          </p:spPr>
        </p:sp>
      </p:grpSp>
      <p:grpSp>
        <p:nvGrpSpPr>
          <p:cNvPr id="12" name="Group 12"/>
          <p:cNvGrpSpPr/>
          <p:nvPr/>
        </p:nvGrpSpPr>
        <p:grpSpPr>
          <a:xfrm>
            <a:off x="8957729" y="3375707"/>
            <a:ext cx="4149477" cy="6055029"/>
            <a:chOff x="0" y="0"/>
            <a:chExt cx="6888894" cy="10052459"/>
          </a:xfrm>
        </p:grpSpPr>
        <p:sp>
          <p:nvSpPr>
            <p:cNvPr id="13" name="Freeform 13"/>
            <p:cNvSpPr/>
            <p:nvPr/>
          </p:nvSpPr>
          <p:spPr>
            <a:xfrm>
              <a:off x="0" y="0"/>
              <a:ext cx="6888893" cy="10052459"/>
            </a:xfrm>
            <a:custGeom>
              <a:avLst/>
              <a:gdLst/>
              <a:ahLst/>
              <a:cxnLst/>
              <a:rect l="l" t="t" r="r" b="b"/>
              <a:pathLst>
                <a:path w="6888893" h="10052459">
                  <a:moveTo>
                    <a:pt x="0" y="0"/>
                  </a:moveTo>
                  <a:lnTo>
                    <a:pt x="0" y="10052459"/>
                  </a:lnTo>
                  <a:lnTo>
                    <a:pt x="6888893" y="10052459"/>
                  </a:lnTo>
                  <a:lnTo>
                    <a:pt x="6888893" y="0"/>
                  </a:lnTo>
                  <a:lnTo>
                    <a:pt x="0" y="0"/>
                  </a:lnTo>
                  <a:close/>
                  <a:moveTo>
                    <a:pt x="6827934" y="9991499"/>
                  </a:moveTo>
                  <a:lnTo>
                    <a:pt x="59690" y="9991499"/>
                  </a:lnTo>
                  <a:lnTo>
                    <a:pt x="59690" y="59690"/>
                  </a:lnTo>
                  <a:lnTo>
                    <a:pt x="6827934" y="59690"/>
                  </a:lnTo>
                  <a:lnTo>
                    <a:pt x="6827934" y="9991499"/>
                  </a:lnTo>
                  <a:close/>
                </a:path>
              </a:pathLst>
            </a:custGeom>
            <a:solidFill>
              <a:srgbClr val="F2BE40"/>
            </a:solidFill>
          </p:spPr>
        </p:sp>
      </p:grpSp>
      <p:grpSp>
        <p:nvGrpSpPr>
          <p:cNvPr id="14" name="Group 14"/>
          <p:cNvGrpSpPr/>
          <p:nvPr/>
        </p:nvGrpSpPr>
        <p:grpSpPr>
          <a:xfrm>
            <a:off x="10012586" y="2355826"/>
            <a:ext cx="2039763" cy="2039763"/>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B41C9"/>
            </a:solidFill>
          </p:spPr>
        </p:sp>
      </p:grpSp>
      <p:sp>
        <p:nvSpPr>
          <p:cNvPr id="16" name="Freeform 16"/>
          <p:cNvSpPr/>
          <p:nvPr/>
        </p:nvSpPr>
        <p:spPr>
          <a:xfrm>
            <a:off x="-20574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7" name="Freeform 17"/>
          <p:cNvSpPr/>
          <p:nvPr/>
        </p:nvSpPr>
        <p:spPr>
          <a:xfrm>
            <a:off x="16153608" y="2854233"/>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8" name="Freeform 18"/>
          <p:cNvSpPr/>
          <p:nvPr/>
        </p:nvSpPr>
        <p:spPr>
          <a:xfrm>
            <a:off x="1028700" y="661292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9" name="Freeform 19"/>
          <p:cNvSpPr/>
          <p:nvPr/>
        </p:nvSpPr>
        <p:spPr>
          <a:xfrm>
            <a:off x="1655771" y="9024799"/>
            <a:ext cx="467003" cy="467003"/>
          </a:xfrm>
          <a:custGeom>
            <a:avLst/>
            <a:gdLst/>
            <a:ahLst/>
            <a:cxnLst/>
            <a:rect l="l" t="t" r="r" b="b"/>
            <a:pathLst>
              <a:path w="467003" h="467003">
                <a:moveTo>
                  <a:pt x="0" y="0"/>
                </a:moveTo>
                <a:lnTo>
                  <a:pt x="467002" y="0"/>
                </a:lnTo>
                <a:lnTo>
                  <a:pt x="467002" y="467002"/>
                </a:lnTo>
                <a:lnTo>
                  <a:pt x="0" y="4670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1028700" y="9024799"/>
            <a:ext cx="467003" cy="467003"/>
          </a:xfrm>
          <a:custGeom>
            <a:avLst/>
            <a:gdLst/>
            <a:ahLst/>
            <a:cxnLst/>
            <a:rect l="l" t="t" r="r" b="b"/>
            <a:pathLst>
              <a:path w="467003" h="467003">
                <a:moveTo>
                  <a:pt x="0" y="0"/>
                </a:moveTo>
                <a:lnTo>
                  <a:pt x="467003" y="0"/>
                </a:lnTo>
                <a:lnTo>
                  <a:pt x="467003" y="467002"/>
                </a:lnTo>
                <a:lnTo>
                  <a:pt x="0" y="4670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1" name="Freeform 21"/>
          <p:cNvSpPr/>
          <p:nvPr/>
        </p:nvSpPr>
        <p:spPr>
          <a:xfrm>
            <a:off x="1836042"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2" name="Freeform 22"/>
          <p:cNvSpPr/>
          <p:nvPr/>
        </p:nvSpPr>
        <p:spPr>
          <a:xfrm rot="-10800000">
            <a:off x="1201178" y="9157850"/>
            <a:ext cx="122046" cy="200900"/>
          </a:xfrm>
          <a:custGeom>
            <a:avLst/>
            <a:gdLst/>
            <a:ahLst/>
            <a:cxnLst/>
            <a:rect l="l" t="t" r="r" b="b"/>
            <a:pathLst>
              <a:path w="122046" h="200900">
                <a:moveTo>
                  <a:pt x="0" y="0"/>
                </a:moveTo>
                <a:lnTo>
                  <a:pt x="122047" y="0"/>
                </a:lnTo>
                <a:lnTo>
                  <a:pt x="122047" y="200900"/>
                </a:lnTo>
                <a:lnTo>
                  <a:pt x="0" y="2009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3" name="Freeform 23"/>
          <p:cNvSpPr/>
          <p:nvPr/>
        </p:nvSpPr>
        <p:spPr>
          <a:xfrm>
            <a:off x="6004705" y="2815650"/>
            <a:ext cx="1120115" cy="1120115"/>
          </a:xfrm>
          <a:custGeom>
            <a:avLst/>
            <a:gdLst/>
            <a:ahLst/>
            <a:cxnLst/>
            <a:rect l="l" t="t" r="r" b="b"/>
            <a:pathLst>
              <a:path w="1120115" h="1120115">
                <a:moveTo>
                  <a:pt x="0" y="0"/>
                </a:moveTo>
                <a:lnTo>
                  <a:pt x="1120115" y="0"/>
                </a:lnTo>
                <a:lnTo>
                  <a:pt x="1120115" y="1120115"/>
                </a:lnTo>
                <a:lnTo>
                  <a:pt x="0" y="112011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4" name="Freeform 24"/>
          <p:cNvSpPr/>
          <p:nvPr/>
        </p:nvSpPr>
        <p:spPr>
          <a:xfrm>
            <a:off x="10172630" y="2743727"/>
            <a:ext cx="1719675" cy="1263961"/>
          </a:xfrm>
          <a:custGeom>
            <a:avLst/>
            <a:gdLst/>
            <a:ahLst/>
            <a:cxnLst/>
            <a:rect l="l" t="t" r="r" b="b"/>
            <a:pathLst>
              <a:path w="1719675" h="1263961">
                <a:moveTo>
                  <a:pt x="0" y="0"/>
                </a:moveTo>
                <a:lnTo>
                  <a:pt x="1719675" y="0"/>
                </a:lnTo>
                <a:lnTo>
                  <a:pt x="1719675" y="1263961"/>
                </a:lnTo>
                <a:lnTo>
                  <a:pt x="0" y="126396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5" name="TextBox 25"/>
          <p:cNvSpPr txBox="1"/>
          <p:nvPr/>
        </p:nvSpPr>
        <p:spPr>
          <a:xfrm>
            <a:off x="14825692" y="895350"/>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aser Arabic"/>
              </a:rPr>
              <a:t>Search . . .</a:t>
            </a:r>
          </a:p>
        </p:txBody>
      </p:sp>
      <p:sp>
        <p:nvSpPr>
          <p:cNvPr id="26" name="TextBox 26"/>
          <p:cNvSpPr txBox="1"/>
          <p:nvPr/>
        </p:nvSpPr>
        <p:spPr>
          <a:xfrm>
            <a:off x="4929001" y="6098719"/>
            <a:ext cx="3271523" cy="3617592"/>
          </a:xfrm>
          <a:prstGeom prst="rect">
            <a:avLst/>
          </a:prstGeom>
        </p:spPr>
        <p:txBody>
          <a:bodyPr lIns="0" tIns="0" rIns="0" bIns="0" rtlCol="0" anchor="t">
            <a:spAutoFit/>
          </a:bodyPr>
          <a:lstStyle/>
          <a:p>
            <a:pPr algn="just">
              <a:lnSpc>
                <a:spcPts val="3600"/>
              </a:lnSpc>
            </a:pPr>
            <a:r>
              <a:rPr lang="en-US" sz="1800">
                <a:solidFill>
                  <a:srgbClr val="3B41C9"/>
                </a:solidFill>
                <a:latin typeface="Montaser Arabic"/>
              </a:rPr>
              <a:t>Xây dựng hệ thống hiện đại, đáng tin cậy và minh bạch, giúp cải thiện uy tín của cảng trong ngành hàng hải quốc tế và thu hút sự tin tưởng của các đối tác và khách hàng.</a:t>
            </a:r>
          </a:p>
          <a:p>
            <a:pPr algn="just">
              <a:lnSpc>
                <a:spcPts val="3600"/>
              </a:lnSpc>
            </a:pPr>
            <a:endParaRPr lang="en-US" sz="1800">
              <a:solidFill>
                <a:srgbClr val="3B41C9"/>
              </a:solidFill>
              <a:latin typeface="Montaser Arabic"/>
            </a:endParaRPr>
          </a:p>
        </p:txBody>
      </p:sp>
      <p:sp>
        <p:nvSpPr>
          <p:cNvPr id="27" name="TextBox 27"/>
          <p:cNvSpPr txBox="1"/>
          <p:nvPr/>
        </p:nvSpPr>
        <p:spPr>
          <a:xfrm>
            <a:off x="9396706" y="6098719"/>
            <a:ext cx="3271523" cy="2703192"/>
          </a:xfrm>
          <a:prstGeom prst="rect">
            <a:avLst/>
          </a:prstGeom>
        </p:spPr>
        <p:txBody>
          <a:bodyPr lIns="0" tIns="0" rIns="0" bIns="0" rtlCol="0" anchor="t">
            <a:spAutoFit/>
          </a:bodyPr>
          <a:lstStyle/>
          <a:p>
            <a:pPr algn="just">
              <a:lnSpc>
                <a:spcPts val="3600"/>
              </a:lnSpc>
            </a:pPr>
            <a:r>
              <a:rPr lang="en-US" sz="1800">
                <a:solidFill>
                  <a:srgbClr val="3B41C9"/>
                </a:solidFill>
                <a:latin typeface="Montaser Arabic"/>
              </a:rPr>
              <a:t>Sử dụng ứng dụng Blockchain trong quản lý thông tin và giao dịch giúp tiết kiệm thời gian, giấy tờ và công sức trong quá trình giao dịch</a:t>
            </a:r>
          </a:p>
        </p:txBody>
      </p:sp>
      <p:sp>
        <p:nvSpPr>
          <p:cNvPr id="28" name="TextBox 28"/>
          <p:cNvSpPr txBox="1"/>
          <p:nvPr/>
        </p:nvSpPr>
        <p:spPr>
          <a:xfrm>
            <a:off x="4873694" y="4780915"/>
            <a:ext cx="3382137" cy="789305"/>
          </a:xfrm>
          <a:prstGeom prst="rect">
            <a:avLst/>
          </a:prstGeom>
        </p:spPr>
        <p:txBody>
          <a:bodyPr lIns="0" tIns="0" rIns="0" bIns="0" rtlCol="0" anchor="t">
            <a:spAutoFit/>
          </a:bodyPr>
          <a:lstStyle/>
          <a:p>
            <a:pPr algn="ctr">
              <a:lnSpc>
                <a:spcPts val="3219"/>
              </a:lnSpc>
            </a:pPr>
            <a:r>
              <a:rPr lang="en-US" sz="2299">
                <a:solidFill>
                  <a:srgbClr val="3B41C9"/>
                </a:solidFill>
                <a:latin typeface="Montaser Arabic Bold"/>
              </a:rPr>
              <a:t>NÂNG CAO UY TÍN VÀ CHẤT LƯỢNG DỊCH VỤ</a:t>
            </a:r>
          </a:p>
        </p:txBody>
      </p:sp>
      <p:sp>
        <p:nvSpPr>
          <p:cNvPr id="29" name="TextBox 29"/>
          <p:cNvSpPr txBox="1"/>
          <p:nvPr/>
        </p:nvSpPr>
        <p:spPr>
          <a:xfrm>
            <a:off x="9177217" y="4780915"/>
            <a:ext cx="3710500" cy="789305"/>
          </a:xfrm>
          <a:prstGeom prst="rect">
            <a:avLst/>
          </a:prstGeom>
        </p:spPr>
        <p:txBody>
          <a:bodyPr lIns="0" tIns="0" rIns="0" bIns="0" rtlCol="0" anchor="t">
            <a:spAutoFit/>
          </a:bodyPr>
          <a:lstStyle/>
          <a:p>
            <a:pPr algn="ctr">
              <a:lnSpc>
                <a:spcPts val="3219"/>
              </a:lnSpc>
            </a:pPr>
            <a:r>
              <a:rPr lang="en-US" sz="2299">
                <a:solidFill>
                  <a:srgbClr val="3B41C9"/>
                </a:solidFill>
                <a:latin typeface="Montaser Arabic Bold"/>
              </a:rPr>
              <a:t>TIẾT KIỆM CHI PHÍ VÀ TĂNG CƯỜNG HIỆU QUẢ</a:t>
            </a:r>
          </a:p>
        </p:txBody>
      </p:sp>
      <p:sp>
        <p:nvSpPr>
          <p:cNvPr id="30" name="TextBox 30"/>
          <p:cNvSpPr txBox="1"/>
          <p:nvPr/>
        </p:nvSpPr>
        <p:spPr>
          <a:xfrm>
            <a:off x="7008116" y="1085850"/>
            <a:ext cx="4271768" cy="857250"/>
          </a:xfrm>
          <a:prstGeom prst="rect">
            <a:avLst/>
          </a:prstGeom>
        </p:spPr>
        <p:txBody>
          <a:bodyPr lIns="0" tIns="0" rIns="0" bIns="0" rtlCol="0" anchor="t">
            <a:spAutoFit/>
          </a:bodyPr>
          <a:lstStyle/>
          <a:p>
            <a:pPr>
              <a:lnSpc>
                <a:spcPts val="6600"/>
              </a:lnSpc>
            </a:pPr>
            <a:r>
              <a:rPr lang="en-US" sz="6000">
                <a:solidFill>
                  <a:srgbClr val="3B41C9"/>
                </a:solidFill>
                <a:latin typeface="Montaser Arabic Bold"/>
              </a:rPr>
              <a:t>MỤC TIÊU</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rot="5400000">
            <a:off x="14422662" y="-271867"/>
            <a:ext cx="5153784" cy="2576892"/>
          </a:xfrm>
          <a:custGeom>
            <a:avLst/>
            <a:gdLst/>
            <a:ahLst/>
            <a:cxnLst/>
            <a:rect l="l" t="t" r="r" b="b"/>
            <a:pathLst>
              <a:path w="5153784" h="2576892">
                <a:moveTo>
                  <a:pt x="0" y="0"/>
                </a:moveTo>
                <a:lnTo>
                  <a:pt x="5153784" y="0"/>
                </a:lnTo>
                <a:lnTo>
                  <a:pt x="5153784" y="2576892"/>
                </a:lnTo>
                <a:lnTo>
                  <a:pt x="0" y="2576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4716004" y="1314723"/>
            <a:ext cx="2543296" cy="0"/>
          </a:xfrm>
          <a:prstGeom prst="line">
            <a:avLst/>
          </a:prstGeom>
          <a:ln w="581025" cap="rnd">
            <a:solidFill>
              <a:srgbClr val="3B41C9"/>
            </a:solidFill>
            <a:prstDash val="solid"/>
            <a:headEnd type="none" w="sm" len="sm"/>
            <a:tailEnd type="none" w="sm" len="sm"/>
          </a:ln>
        </p:spPr>
      </p:sp>
      <p:sp>
        <p:nvSpPr>
          <p:cNvPr id="5" name="Freeform 5"/>
          <p:cNvSpPr/>
          <p:nvPr/>
        </p:nvSpPr>
        <p:spPr>
          <a:xfrm>
            <a:off x="16751921" y="109785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1240462" y="3187953"/>
            <a:ext cx="1076362" cy="1076362"/>
          </a:xfrm>
          <a:custGeom>
            <a:avLst/>
            <a:gdLst/>
            <a:ahLst/>
            <a:cxnLst/>
            <a:rect l="l" t="t" r="r" b="b"/>
            <a:pathLst>
              <a:path w="1076362" h="1076362">
                <a:moveTo>
                  <a:pt x="0" y="0"/>
                </a:moveTo>
                <a:lnTo>
                  <a:pt x="1076361" y="0"/>
                </a:lnTo>
                <a:lnTo>
                  <a:pt x="1076361" y="1076361"/>
                </a:lnTo>
                <a:lnTo>
                  <a:pt x="0" y="10763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9692750" y="805646"/>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818597" y="90473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TextBox 11"/>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aser Arabic"/>
              </a:rPr>
              <a:t>Search . . .</a:t>
            </a:r>
          </a:p>
        </p:txBody>
      </p:sp>
      <p:sp>
        <p:nvSpPr>
          <p:cNvPr id="12" name="TextBox 12"/>
          <p:cNvSpPr txBox="1"/>
          <p:nvPr/>
        </p:nvSpPr>
        <p:spPr>
          <a:xfrm>
            <a:off x="1240462" y="1238523"/>
            <a:ext cx="7033105" cy="1695450"/>
          </a:xfrm>
          <a:prstGeom prst="rect">
            <a:avLst/>
          </a:prstGeom>
        </p:spPr>
        <p:txBody>
          <a:bodyPr lIns="0" tIns="0" rIns="0" bIns="0" rtlCol="0" anchor="t">
            <a:spAutoFit/>
          </a:bodyPr>
          <a:lstStyle/>
          <a:p>
            <a:pPr>
              <a:lnSpc>
                <a:spcPts val="6600"/>
              </a:lnSpc>
            </a:pPr>
            <a:r>
              <a:rPr lang="en-US" sz="6000">
                <a:solidFill>
                  <a:srgbClr val="3B41C9"/>
                </a:solidFill>
                <a:latin typeface="Montaser Arabic Bold"/>
              </a:rPr>
              <a:t>CÁC GIAI ĐOẠN THỰC HIỆN</a:t>
            </a:r>
          </a:p>
        </p:txBody>
      </p:sp>
      <p:sp>
        <p:nvSpPr>
          <p:cNvPr id="13" name="TextBox 13"/>
          <p:cNvSpPr txBox="1"/>
          <p:nvPr/>
        </p:nvSpPr>
        <p:spPr>
          <a:xfrm>
            <a:off x="2683695" y="4078266"/>
            <a:ext cx="6265902" cy="2335528"/>
          </a:xfrm>
          <a:prstGeom prst="rect">
            <a:avLst/>
          </a:prstGeom>
        </p:spPr>
        <p:txBody>
          <a:bodyPr lIns="0" tIns="0" rIns="0" bIns="0" rtlCol="0" anchor="t">
            <a:spAutoFit/>
          </a:bodyPr>
          <a:lstStyle/>
          <a:p>
            <a:pPr marL="453395" lvl="1" indent="-226697" algn="just">
              <a:lnSpc>
                <a:spcPts val="3780"/>
              </a:lnSpc>
              <a:buFont typeface="Arial"/>
              <a:buChar char="•"/>
            </a:pPr>
            <a:r>
              <a:rPr lang="en-US" sz="2100">
                <a:solidFill>
                  <a:srgbClr val="3B41C9"/>
                </a:solidFill>
                <a:latin typeface="Montaser Arabic"/>
              </a:rPr>
              <a:t>Nghiên cứu quy trình quản lý thông tin, chứng thực tài liệu, giao dịch hàng hóa</a:t>
            </a:r>
          </a:p>
          <a:p>
            <a:pPr marL="453395" lvl="1" indent="-226697" algn="just">
              <a:lnSpc>
                <a:spcPts val="3780"/>
              </a:lnSpc>
              <a:buFont typeface="Arial"/>
              <a:buChar char="•"/>
            </a:pPr>
            <a:r>
              <a:rPr lang="en-US" sz="2100">
                <a:solidFill>
                  <a:srgbClr val="3B41C9"/>
                </a:solidFill>
                <a:latin typeface="Montaser Arabic"/>
              </a:rPr>
              <a:t>Xác định các yêu cầu chức năng của hệ thống</a:t>
            </a:r>
          </a:p>
          <a:p>
            <a:pPr marL="453395" lvl="1" indent="-226697" algn="just">
              <a:lnSpc>
                <a:spcPts val="3780"/>
              </a:lnSpc>
              <a:buFont typeface="Arial"/>
              <a:buChar char="•"/>
            </a:pPr>
            <a:r>
              <a:rPr lang="en-US" sz="2100">
                <a:solidFill>
                  <a:srgbClr val="3B41C9"/>
                </a:solidFill>
                <a:latin typeface="Montaser Arabic"/>
              </a:rPr>
              <a:t>Thiết kế kiến trúc hệ thống Blockchain</a:t>
            </a:r>
          </a:p>
        </p:txBody>
      </p:sp>
      <p:sp>
        <p:nvSpPr>
          <p:cNvPr id="14" name="TextBox 14"/>
          <p:cNvSpPr txBox="1"/>
          <p:nvPr/>
        </p:nvSpPr>
        <p:spPr>
          <a:xfrm>
            <a:off x="1393700" y="3507693"/>
            <a:ext cx="769886" cy="389255"/>
          </a:xfrm>
          <a:prstGeom prst="rect">
            <a:avLst/>
          </a:prstGeom>
        </p:spPr>
        <p:txBody>
          <a:bodyPr lIns="0" tIns="0" rIns="0" bIns="0" rtlCol="0" anchor="t">
            <a:spAutoFit/>
          </a:bodyPr>
          <a:lstStyle/>
          <a:p>
            <a:pPr algn="ctr">
              <a:lnSpc>
                <a:spcPts val="3219"/>
              </a:lnSpc>
            </a:pPr>
            <a:r>
              <a:rPr lang="en-US" sz="2299">
                <a:solidFill>
                  <a:srgbClr val="3B41C9"/>
                </a:solidFill>
                <a:latin typeface="Montaser Arabic"/>
              </a:rPr>
              <a:t>01</a:t>
            </a:r>
          </a:p>
        </p:txBody>
      </p:sp>
      <p:sp>
        <p:nvSpPr>
          <p:cNvPr id="15" name="TextBox 15"/>
          <p:cNvSpPr txBox="1"/>
          <p:nvPr/>
        </p:nvSpPr>
        <p:spPr>
          <a:xfrm>
            <a:off x="2683695" y="3507693"/>
            <a:ext cx="4330252" cy="389255"/>
          </a:xfrm>
          <a:prstGeom prst="rect">
            <a:avLst/>
          </a:prstGeom>
        </p:spPr>
        <p:txBody>
          <a:bodyPr lIns="0" tIns="0" rIns="0" bIns="0" rtlCol="0" anchor="t">
            <a:spAutoFit/>
          </a:bodyPr>
          <a:lstStyle/>
          <a:p>
            <a:pPr>
              <a:lnSpc>
                <a:spcPts val="3219"/>
              </a:lnSpc>
            </a:pPr>
            <a:r>
              <a:rPr lang="en-US" sz="2299">
                <a:solidFill>
                  <a:srgbClr val="3B41C9"/>
                </a:solidFill>
                <a:latin typeface="Montaser Arabic Bold"/>
              </a:rPr>
              <a:t>NGHIÊN CỨU VÀ THIẾT KẾ</a:t>
            </a:r>
          </a:p>
        </p:txBody>
      </p:sp>
      <p:sp>
        <p:nvSpPr>
          <p:cNvPr id="16" name="Freeform 16"/>
          <p:cNvSpPr/>
          <p:nvPr/>
        </p:nvSpPr>
        <p:spPr>
          <a:xfrm>
            <a:off x="10547637" y="5450554"/>
            <a:ext cx="10155406" cy="10155406"/>
          </a:xfrm>
          <a:custGeom>
            <a:avLst/>
            <a:gdLst/>
            <a:ahLst/>
            <a:cxnLst/>
            <a:rect l="l" t="t" r="r" b="b"/>
            <a:pathLst>
              <a:path w="10155406" h="10155406">
                <a:moveTo>
                  <a:pt x="0" y="0"/>
                </a:moveTo>
                <a:lnTo>
                  <a:pt x="10155406" y="0"/>
                </a:lnTo>
                <a:lnTo>
                  <a:pt x="10155406" y="10155406"/>
                </a:lnTo>
                <a:lnTo>
                  <a:pt x="0" y="1015540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7" name="Group 17"/>
          <p:cNvGrpSpPr/>
          <p:nvPr/>
        </p:nvGrpSpPr>
        <p:grpSpPr>
          <a:xfrm>
            <a:off x="10088090" y="2278922"/>
            <a:ext cx="6343265" cy="6343265"/>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BE4A"/>
            </a:solidFill>
          </p:spPr>
        </p:sp>
      </p:grpSp>
      <p:grpSp>
        <p:nvGrpSpPr>
          <p:cNvPr id="19" name="Group 19"/>
          <p:cNvGrpSpPr>
            <a:grpSpLocks noChangeAspect="1"/>
          </p:cNvGrpSpPr>
          <p:nvPr/>
        </p:nvGrpSpPr>
        <p:grpSpPr>
          <a:xfrm>
            <a:off x="10424853" y="2615696"/>
            <a:ext cx="5669739" cy="5669717"/>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5"/>
              <a:stretch>
                <a:fillRect l="-24487" r="-24487"/>
              </a:stretch>
            </a:blipFill>
          </p:spPr>
        </p:sp>
      </p:grpSp>
      <p:sp>
        <p:nvSpPr>
          <p:cNvPr id="21" name="Freeform 21"/>
          <p:cNvSpPr/>
          <p:nvPr/>
        </p:nvSpPr>
        <p:spPr>
          <a:xfrm>
            <a:off x="1240462" y="6449652"/>
            <a:ext cx="1076362" cy="1076362"/>
          </a:xfrm>
          <a:custGeom>
            <a:avLst/>
            <a:gdLst/>
            <a:ahLst/>
            <a:cxnLst/>
            <a:rect l="l" t="t" r="r" b="b"/>
            <a:pathLst>
              <a:path w="1076362" h="1076362">
                <a:moveTo>
                  <a:pt x="0" y="0"/>
                </a:moveTo>
                <a:lnTo>
                  <a:pt x="1076361" y="0"/>
                </a:lnTo>
                <a:lnTo>
                  <a:pt x="1076361" y="1076361"/>
                </a:lnTo>
                <a:lnTo>
                  <a:pt x="0" y="10763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TextBox 22"/>
          <p:cNvSpPr txBox="1"/>
          <p:nvPr/>
        </p:nvSpPr>
        <p:spPr>
          <a:xfrm>
            <a:off x="2683695" y="7339966"/>
            <a:ext cx="6265902" cy="2335528"/>
          </a:xfrm>
          <a:prstGeom prst="rect">
            <a:avLst/>
          </a:prstGeom>
        </p:spPr>
        <p:txBody>
          <a:bodyPr lIns="0" tIns="0" rIns="0" bIns="0" rtlCol="0" anchor="t">
            <a:spAutoFit/>
          </a:bodyPr>
          <a:lstStyle/>
          <a:p>
            <a:pPr marL="453395" lvl="1" indent="-226697" algn="just">
              <a:lnSpc>
                <a:spcPts val="3780"/>
              </a:lnSpc>
              <a:buFont typeface="Arial"/>
              <a:buChar char="•"/>
            </a:pPr>
            <a:r>
              <a:rPr lang="en-US" sz="2100">
                <a:solidFill>
                  <a:srgbClr val="3B41C9"/>
                </a:solidFill>
                <a:latin typeface="Montaser Arabic"/>
              </a:rPr>
              <a:t>Xây dựng hệ thống Blockchain với các tính năng vượt trội (bảo mật cao, minh bạch,  không thể sửa đổi dữ liệu đã lưu trữ.)</a:t>
            </a:r>
          </a:p>
          <a:p>
            <a:pPr marL="453395" lvl="1" indent="-226697" algn="just">
              <a:lnSpc>
                <a:spcPts val="3780"/>
              </a:lnSpc>
              <a:buFont typeface="Arial"/>
              <a:buChar char="•"/>
            </a:pPr>
            <a:r>
              <a:rPr lang="en-US" sz="2100">
                <a:solidFill>
                  <a:srgbClr val="3B41C9"/>
                </a:solidFill>
                <a:latin typeface="Montaser Arabic"/>
              </a:rPr>
              <a:t>Thực hiện phân quyền truy cập vào hệ thống</a:t>
            </a:r>
          </a:p>
        </p:txBody>
      </p:sp>
      <p:sp>
        <p:nvSpPr>
          <p:cNvPr id="23" name="TextBox 23"/>
          <p:cNvSpPr txBox="1"/>
          <p:nvPr/>
        </p:nvSpPr>
        <p:spPr>
          <a:xfrm>
            <a:off x="1393700" y="6769393"/>
            <a:ext cx="769886" cy="389255"/>
          </a:xfrm>
          <a:prstGeom prst="rect">
            <a:avLst/>
          </a:prstGeom>
        </p:spPr>
        <p:txBody>
          <a:bodyPr lIns="0" tIns="0" rIns="0" bIns="0" rtlCol="0" anchor="t">
            <a:spAutoFit/>
          </a:bodyPr>
          <a:lstStyle/>
          <a:p>
            <a:pPr algn="ctr">
              <a:lnSpc>
                <a:spcPts val="3219"/>
              </a:lnSpc>
            </a:pPr>
            <a:r>
              <a:rPr lang="en-US" sz="2299">
                <a:solidFill>
                  <a:srgbClr val="3B41C9"/>
                </a:solidFill>
                <a:latin typeface="Montaser Arabic"/>
              </a:rPr>
              <a:t>02</a:t>
            </a:r>
          </a:p>
        </p:txBody>
      </p:sp>
      <p:sp>
        <p:nvSpPr>
          <p:cNvPr id="24" name="TextBox 24"/>
          <p:cNvSpPr txBox="1"/>
          <p:nvPr/>
        </p:nvSpPr>
        <p:spPr>
          <a:xfrm>
            <a:off x="2683695" y="6769393"/>
            <a:ext cx="5589872" cy="389255"/>
          </a:xfrm>
          <a:prstGeom prst="rect">
            <a:avLst/>
          </a:prstGeom>
        </p:spPr>
        <p:txBody>
          <a:bodyPr lIns="0" tIns="0" rIns="0" bIns="0" rtlCol="0" anchor="t">
            <a:spAutoFit/>
          </a:bodyPr>
          <a:lstStyle/>
          <a:p>
            <a:pPr>
              <a:lnSpc>
                <a:spcPts val="3219"/>
              </a:lnSpc>
            </a:pPr>
            <a:r>
              <a:rPr lang="en-US" sz="2299">
                <a:solidFill>
                  <a:srgbClr val="3B41C9"/>
                </a:solidFill>
                <a:latin typeface="Montaser Arabic Bold"/>
              </a:rPr>
              <a:t>XÂY DỰNG HỆ THỐNG BLOCKCHAIN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rot="5400000">
            <a:off x="14422662" y="-271867"/>
            <a:ext cx="5153784" cy="2576892"/>
          </a:xfrm>
          <a:custGeom>
            <a:avLst/>
            <a:gdLst/>
            <a:ahLst/>
            <a:cxnLst/>
            <a:rect l="l" t="t" r="r" b="b"/>
            <a:pathLst>
              <a:path w="5153784" h="2576892">
                <a:moveTo>
                  <a:pt x="0" y="0"/>
                </a:moveTo>
                <a:lnTo>
                  <a:pt x="5153784" y="0"/>
                </a:lnTo>
                <a:lnTo>
                  <a:pt x="5153784" y="2576892"/>
                </a:lnTo>
                <a:lnTo>
                  <a:pt x="0" y="2576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4716004" y="1314723"/>
            <a:ext cx="2543296" cy="0"/>
          </a:xfrm>
          <a:prstGeom prst="line">
            <a:avLst/>
          </a:prstGeom>
          <a:ln w="581025" cap="rnd">
            <a:solidFill>
              <a:srgbClr val="3B41C9"/>
            </a:solidFill>
            <a:prstDash val="solid"/>
            <a:headEnd type="none" w="sm" len="sm"/>
            <a:tailEnd type="none" w="sm" len="sm"/>
          </a:ln>
        </p:spPr>
      </p:sp>
      <p:sp>
        <p:nvSpPr>
          <p:cNvPr id="5" name="Freeform 5"/>
          <p:cNvSpPr/>
          <p:nvPr/>
        </p:nvSpPr>
        <p:spPr>
          <a:xfrm>
            <a:off x="16751921" y="109785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1240462" y="3285287"/>
            <a:ext cx="1076362" cy="1076362"/>
          </a:xfrm>
          <a:custGeom>
            <a:avLst/>
            <a:gdLst/>
            <a:ahLst/>
            <a:cxnLst/>
            <a:rect l="l" t="t" r="r" b="b"/>
            <a:pathLst>
              <a:path w="1076362" h="1076362">
                <a:moveTo>
                  <a:pt x="0" y="0"/>
                </a:moveTo>
                <a:lnTo>
                  <a:pt x="1076361" y="0"/>
                </a:lnTo>
                <a:lnTo>
                  <a:pt x="1076361" y="1076362"/>
                </a:lnTo>
                <a:lnTo>
                  <a:pt x="0" y="10763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9692750" y="805646"/>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818597" y="90473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TextBox 11"/>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aser Arabic"/>
              </a:rPr>
              <a:t>Search . . .</a:t>
            </a:r>
          </a:p>
        </p:txBody>
      </p:sp>
      <p:sp>
        <p:nvSpPr>
          <p:cNvPr id="12" name="TextBox 12"/>
          <p:cNvSpPr txBox="1"/>
          <p:nvPr/>
        </p:nvSpPr>
        <p:spPr>
          <a:xfrm>
            <a:off x="1240462" y="1238523"/>
            <a:ext cx="7033105" cy="1695450"/>
          </a:xfrm>
          <a:prstGeom prst="rect">
            <a:avLst/>
          </a:prstGeom>
        </p:spPr>
        <p:txBody>
          <a:bodyPr lIns="0" tIns="0" rIns="0" bIns="0" rtlCol="0" anchor="t">
            <a:spAutoFit/>
          </a:bodyPr>
          <a:lstStyle/>
          <a:p>
            <a:pPr>
              <a:lnSpc>
                <a:spcPts val="6600"/>
              </a:lnSpc>
            </a:pPr>
            <a:r>
              <a:rPr lang="en-US" sz="6000">
                <a:solidFill>
                  <a:srgbClr val="3B41C9"/>
                </a:solidFill>
                <a:latin typeface="Montaser Arabic Bold"/>
              </a:rPr>
              <a:t>CÁC GIAI ĐOẠN THỰC HIỆN</a:t>
            </a:r>
          </a:p>
        </p:txBody>
      </p:sp>
      <p:sp>
        <p:nvSpPr>
          <p:cNvPr id="13" name="TextBox 13"/>
          <p:cNvSpPr txBox="1"/>
          <p:nvPr/>
        </p:nvSpPr>
        <p:spPr>
          <a:xfrm>
            <a:off x="2683695" y="4213701"/>
            <a:ext cx="6265902" cy="2065019"/>
          </a:xfrm>
          <a:prstGeom prst="rect">
            <a:avLst/>
          </a:prstGeom>
        </p:spPr>
        <p:txBody>
          <a:bodyPr lIns="0" tIns="0" rIns="0" bIns="0" rtlCol="0" anchor="t">
            <a:spAutoFit/>
          </a:bodyPr>
          <a:lstStyle/>
          <a:p>
            <a:pPr marL="453395" lvl="1" indent="-226697" algn="just">
              <a:lnSpc>
                <a:spcPts val="3360"/>
              </a:lnSpc>
              <a:buFont typeface="Arial"/>
              <a:buChar char="•"/>
            </a:pPr>
            <a:r>
              <a:rPr lang="en-US" sz="2100">
                <a:solidFill>
                  <a:srgbClr val="3B41C9"/>
                </a:solidFill>
                <a:latin typeface="Montaser Arabic"/>
              </a:rPr>
              <a:t>Phát triển ứng dụng trên nền tảng Blockchain, cung cấp giao diện người dùng</a:t>
            </a:r>
          </a:p>
          <a:p>
            <a:pPr marL="453395" lvl="1" indent="-226697" algn="just">
              <a:lnSpc>
                <a:spcPts val="3360"/>
              </a:lnSpc>
              <a:buFont typeface="Arial"/>
              <a:buChar char="•"/>
            </a:pPr>
            <a:r>
              <a:rPr lang="en-US" sz="2100">
                <a:solidFill>
                  <a:srgbClr val="3B41C9"/>
                </a:solidFill>
                <a:latin typeface="Montaser Arabic"/>
              </a:rPr>
              <a:t>Tích hợp các chức năng quản lý thông tin hàng hóa, chứng thực tài liệu, giao dịch và thanh toán điện tử vào ứng dụng.</a:t>
            </a:r>
          </a:p>
        </p:txBody>
      </p:sp>
      <p:sp>
        <p:nvSpPr>
          <p:cNvPr id="14" name="TextBox 14"/>
          <p:cNvSpPr txBox="1"/>
          <p:nvPr/>
        </p:nvSpPr>
        <p:spPr>
          <a:xfrm>
            <a:off x="1393700" y="3605028"/>
            <a:ext cx="769886" cy="389255"/>
          </a:xfrm>
          <a:prstGeom prst="rect">
            <a:avLst/>
          </a:prstGeom>
        </p:spPr>
        <p:txBody>
          <a:bodyPr lIns="0" tIns="0" rIns="0" bIns="0" rtlCol="0" anchor="t">
            <a:spAutoFit/>
          </a:bodyPr>
          <a:lstStyle/>
          <a:p>
            <a:pPr algn="ctr">
              <a:lnSpc>
                <a:spcPts val="3219"/>
              </a:lnSpc>
            </a:pPr>
            <a:r>
              <a:rPr lang="en-US" sz="2299">
                <a:solidFill>
                  <a:srgbClr val="3B41C9"/>
                </a:solidFill>
                <a:latin typeface="Montaser Arabic"/>
              </a:rPr>
              <a:t>03</a:t>
            </a:r>
          </a:p>
        </p:txBody>
      </p:sp>
      <p:sp>
        <p:nvSpPr>
          <p:cNvPr id="15" name="TextBox 15"/>
          <p:cNvSpPr txBox="1"/>
          <p:nvPr/>
        </p:nvSpPr>
        <p:spPr>
          <a:xfrm>
            <a:off x="2683695" y="3605028"/>
            <a:ext cx="5589872" cy="389255"/>
          </a:xfrm>
          <a:prstGeom prst="rect">
            <a:avLst/>
          </a:prstGeom>
        </p:spPr>
        <p:txBody>
          <a:bodyPr lIns="0" tIns="0" rIns="0" bIns="0" rtlCol="0" anchor="t">
            <a:spAutoFit/>
          </a:bodyPr>
          <a:lstStyle/>
          <a:p>
            <a:pPr>
              <a:lnSpc>
                <a:spcPts val="3219"/>
              </a:lnSpc>
            </a:pPr>
            <a:r>
              <a:rPr lang="en-US" sz="2299">
                <a:solidFill>
                  <a:srgbClr val="3B41C9"/>
                </a:solidFill>
                <a:latin typeface="Montaser Arabic Bold"/>
              </a:rPr>
              <a:t>PHÁT TRIỂN ỨNG DỤNG</a:t>
            </a:r>
          </a:p>
        </p:txBody>
      </p:sp>
      <p:sp>
        <p:nvSpPr>
          <p:cNvPr id="16" name="Freeform 16"/>
          <p:cNvSpPr/>
          <p:nvPr/>
        </p:nvSpPr>
        <p:spPr>
          <a:xfrm>
            <a:off x="10547637" y="5450554"/>
            <a:ext cx="10155406" cy="10155406"/>
          </a:xfrm>
          <a:custGeom>
            <a:avLst/>
            <a:gdLst/>
            <a:ahLst/>
            <a:cxnLst/>
            <a:rect l="l" t="t" r="r" b="b"/>
            <a:pathLst>
              <a:path w="10155406" h="10155406">
                <a:moveTo>
                  <a:pt x="0" y="0"/>
                </a:moveTo>
                <a:lnTo>
                  <a:pt x="10155406" y="0"/>
                </a:lnTo>
                <a:lnTo>
                  <a:pt x="10155406" y="10155406"/>
                </a:lnTo>
                <a:lnTo>
                  <a:pt x="0" y="1015540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7" name="Group 17"/>
          <p:cNvGrpSpPr/>
          <p:nvPr/>
        </p:nvGrpSpPr>
        <p:grpSpPr>
          <a:xfrm>
            <a:off x="10088090" y="2278922"/>
            <a:ext cx="6343265" cy="6343265"/>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BE4A"/>
            </a:solidFill>
          </p:spPr>
        </p:sp>
      </p:grpSp>
      <p:grpSp>
        <p:nvGrpSpPr>
          <p:cNvPr id="19" name="Group 19"/>
          <p:cNvGrpSpPr>
            <a:grpSpLocks noChangeAspect="1"/>
          </p:cNvGrpSpPr>
          <p:nvPr/>
        </p:nvGrpSpPr>
        <p:grpSpPr>
          <a:xfrm>
            <a:off x="10424853" y="2615696"/>
            <a:ext cx="5669739" cy="5669717"/>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5"/>
              <a:stretch>
                <a:fillRect l="-24487" r="-24487"/>
              </a:stretch>
            </a:blipFill>
          </p:spPr>
        </p:sp>
      </p:grpSp>
      <p:sp>
        <p:nvSpPr>
          <p:cNvPr id="21" name="Freeform 21"/>
          <p:cNvSpPr/>
          <p:nvPr/>
        </p:nvSpPr>
        <p:spPr>
          <a:xfrm>
            <a:off x="1240462" y="6185014"/>
            <a:ext cx="1076362" cy="1076362"/>
          </a:xfrm>
          <a:custGeom>
            <a:avLst/>
            <a:gdLst/>
            <a:ahLst/>
            <a:cxnLst/>
            <a:rect l="l" t="t" r="r" b="b"/>
            <a:pathLst>
              <a:path w="1076362" h="1076362">
                <a:moveTo>
                  <a:pt x="0" y="0"/>
                </a:moveTo>
                <a:lnTo>
                  <a:pt x="1076361" y="0"/>
                </a:lnTo>
                <a:lnTo>
                  <a:pt x="1076361" y="1076361"/>
                </a:lnTo>
                <a:lnTo>
                  <a:pt x="0" y="10763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TextBox 22"/>
          <p:cNvSpPr txBox="1"/>
          <p:nvPr/>
        </p:nvSpPr>
        <p:spPr>
          <a:xfrm>
            <a:off x="2683695" y="7113427"/>
            <a:ext cx="6265902" cy="1645919"/>
          </a:xfrm>
          <a:prstGeom prst="rect">
            <a:avLst/>
          </a:prstGeom>
        </p:spPr>
        <p:txBody>
          <a:bodyPr lIns="0" tIns="0" rIns="0" bIns="0" rtlCol="0" anchor="t">
            <a:spAutoFit/>
          </a:bodyPr>
          <a:lstStyle/>
          <a:p>
            <a:pPr marL="453395" lvl="1" indent="-226697" algn="just">
              <a:lnSpc>
                <a:spcPts val="3360"/>
              </a:lnSpc>
              <a:buFont typeface="Arial"/>
              <a:buChar char="•"/>
            </a:pPr>
            <a:r>
              <a:rPr lang="en-US" sz="2100">
                <a:solidFill>
                  <a:srgbClr val="3B41C9"/>
                </a:solidFill>
                <a:latin typeface="Montaser Arabic"/>
              </a:rPr>
              <a:t>Tiến hành thử nghiệm và kiểm tra tính ổn định và hiệu quả của hệ thống</a:t>
            </a:r>
          </a:p>
          <a:p>
            <a:pPr marL="453395" lvl="1" indent="-226697" algn="just">
              <a:lnSpc>
                <a:spcPts val="3360"/>
              </a:lnSpc>
              <a:buFont typeface="Arial"/>
              <a:buChar char="•"/>
            </a:pPr>
            <a:r>
              <a:rPr lang="en-US" sz="2100">
                <a:solidFill>
                  <a:srgbClr val="3B41C9"/>
                </a:solidFill>
                <a:latin typeface="Montaser Arabic"/>
              </a:rPr>
              <a:t>Đánh giá sự phù hợp và đáp ứng yêu cầu của hệ thống đối với các quy trình hiện có</a:t>
            </a:r>
          </a:p>
        </p:txBody>
      </p:sp>
      <p:sp>
        <p:nvSpPr>
          <p:cNvPr id="23" name="TextBox 23"/>
          <p:cNvSpPr txBox="1"/>
          <p:nvPr/>
        </p:nvSpPr>
        <p:spPr>
          <a:xfrm>
            <a:off x="1393700" y="6504754"/>
            <a:ext cx="769886" cy="389255"/>
          </a:xfrm>
          <a:prstGeom prst="rect">
            <a:avLst/>
          </a:prstGeom>
        </p:spPr>
        <p:txBody>
          <a:bodyPr lIns="0" tIns="0" rIns="0" bIns="0" rtlCol="0" anchor="t">
            <a:spAutoFit/>
          </a:bodyPr>
          <a:lstStyle/>
          <a:p>
            <a:pPr algn="ctr">
              <a:lnSpc>
                <a:spcPts val="3219"/>
              </a:lnSpc>
            </a:pPr>
            <a:r>
              <a:rPr lang="en-US" sz="2299">
                <a:solidFill>
                  <a:srgbClr val="3B41C9"/>
                </a:solidFill>
                <a:latin typeface="Montaser Arabic"/>
              </a:rPr>
              <a:t>04</a:t>
            </a:r>
          </a:p>
        </p:txBody>
      </p:sp>
      <p:sp>
        <p:nvSpPr>
          <p:cNvPr id="24" name="TextBox 24"/>
          <p:cNvSpPr txBox="1"/>
          <p:nvPr/>
        </p:nvSpPr>
        <p:spPr>
          <a:xfrm>
            <a:off x="2683695" y="6504754"/>
            <a:ext cx="5589872" cy="389255"/>
          </a:xfrm>
          <a:prstGeom prst="rect">
            <a:avLst/>
          </a:prstGeom>
        </p:spPr>
        <p:txBody>
          <a:bodyPr lIns="0" tIns="0" rIns="0" bIns="0" rtlCol="0" anchor="t">
            <a:spAutoFit/>
          </a:bodyPr>
          <a:lstStyle/>
          <a:p>
            <a:pPr>
              <a:lnSpc>
                <a:spcPts val="3219"/>
              </a:lnSpc>
            </a:pPr>
            <a:r>
              <a:rPr lang="en-US" sz="2299">
                <a:solidFill>
                  <a:srgbClr val="3B41C9"/>
                </a:solidFill>
                <a:latin typeface="Montaser Arabic Bold"/>
              </a:rPr>
              <a:t>THỬ NGHIỆM VÀ ĐÁNH GIÁ</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rot="5400000">
            <a:off x="14422662" y="-271867"/>
            <a:ext cx="5153784" cy="2576892"/>
          </a:xfrm>
          <a:custGeom>
            <a:avLst/>
            <a:gdLst/>
            <a:ahLst/>
            <a:cxnLst/>
            <a:rect l="l" t="t" r="r" b="b"/>
            <a:pathLst>
              <a:path w="5153784" h="2576892">
                <a:moveTo>
                  <a:pt x="0" y="0"/>
                </a:moveTo>
                <a:lnTo>
                  <a:pt x="5153784" y="0"/>
                </a:lnTo>
                <a:lnTo>
                  <a:pt x="5153784" y="2576892"/>
                </a:lnTo>
                <a:lnTo>
                  <a:pt x="0" y="2576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4716004" y="1314723"/>
            <a:ext cx="2543296" cy="0"/>
          </a:xfrm>
          <a:prstGeom prst="line">
            <a:avLst/>
          </a:prstGeom>
          <a:ln w="581025" cap="rnd">
            <a:solidFill>
              <a:srgbClr val="3B41C9"/>
            </a:solidFill>
            <a:prstDash val="solid"/>
            <a:headEnd type="none" w="sm" len="sm"/>
            <a:tailEnd type="none" w="sm" len="sm"/>
          </a:ln>
        </p:spPr>
      </p:sp>
      <p:sp>
        <p:nvSpPr>
          <p:cNvPr id="5" name="Freeform 5"/>
          <p:cNvSpPr/>
          <p:nvPr/>
        </p:nvSpPr>
        <p:spPr>
          <a:xfrm>
            <a:off x="16751921" y="109785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853680" y="120410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1221614" y="2276147"/>
            <a:ext cx="1076362" cy="1076362"/>
          </a:xfrm>
          <a:custGeom>
            <a:avLst/>
            <a:gdLst/>
            <a:ahLst/>
            <a:cxnLst/>
            <a:rect l="l" t="t" r="r" b="b"/>
            <a:pathLst>
              <a:path w="1076362" h="1076362">
                <a:moveTo>
                  <a:pt x="0" y="0"/>
                </a:moveTo>
                <a:lnTo>
                  <a:pt x="1076361" y="0"/>
                </a:lnTo>
                <a:lnTo>
                  <a:pt x="1076361" y="1076362"/>
                </a:lnTo>
                <a:lnTo>
                  <a:pt x="0" y="10763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9692750" y="805646"/>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818597" y="90473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TextBox 11"/>
          <p:cNvSpPr txBox="1"/>
          <p:nvPr/>
        </p:nvSpPr>
        <p:spPr>
          <a:xfrm>
            <a:off x="14987423" y="1181373"/>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aser Arabic"/>
              </a:rPr>
              <a:t>Search . . .</a:t>
            </a:r>
          </a:p>
        </p:txBody>
      </p:sp>
      <p:sp>
        <p:nvSpPr>
          <p:cNvPr id="12" name="TextBox 12"/>
          <p:cNvSpPr txBox="1"/>
          <p:nvPr/>
        </p:nvSpPr>
        <p:spPr>
          <a:xfrm>
            <a:off x="1221614" y="309159"/>
            <a:ext cx="7033105" cy="1695450"/>
          </a:xfrm>
          <a:prstGeom prst="rect">
            <a:avLst/>
          </a:prstGeom>
        </p:spPr>
        <p:txBody>
          <a:bodyPr lIns="0" tIns="0" rIns="0" bIns="0" rtlCol="0" anchor="t">
            <a:spAutoFit/>
          </a:bodyPr>
          <a:lstStyle/>
          <a:p>
            <a:pPr>
              <a:lnSpc>
                <a:spcPts val="6600"/>
              </a:lnSpc>
            </a:pPr>
            <a:r>
              <a:rPr lang="en-US" sz="6000">
                <a:solidFill>
                  <a:srgbClr val="3B41C9"/>
                </a:solidFill>
                <a:latin typeface="Montaser Arabic Bold"/>
              </a:rPr>
              <a:t>CÁC GIAI ĐOẠN THỰC HIỆN</a:t>
            </a:r>
          </a:p>
        </p:txBody>
      </p:sp>
      <p:sp>
        <p:nvSpPr>
          <p:cNvPr id="13" name="TextBox 13"/>
          <p:cNvSpPr txBox="1"/>
          <p:nvPr/>
        </p:nvSpPr>
        <p:spPr>
          <a:xfrm>
            <a:off x="2664847" y="3214086"/>
            <a:ext cx="6265902" cy="1470659"/>
          </a:xfrm>
          <a:prstGeom prst="rect">
            <a:avLst/>
          </a:prstGeom>
        </p:spPr>
        <p:txBody>
          <a:bodyPr lIns="0" tIns="0" rIns="0" bIns="0" rtlCol="0" anchor="t">
            <a:spAutoFit/>
          </a:bodyPr>
          <a:lstStyle/>
          <a:p>
            <a:pPr marL="453395" lvl="1" indent="-226697" algn="just">
              <a:lnSpc>
                <a:spcPts val="2940"/>
              </a:lnSpc>
              <a:buFont typeface="Arial"/>
              <a:buChar char="•"/>
            </a:pPr>
            <a:r>
              <a:rPr lang="en-US" sz="2100">
                <a:solidFill>
                  <a:srgbClr val="3B41C9"/>
                </a:solidFill>
                <a:latin typeface="Montaser Arabic"/>
              </a:rPr>
              <a:t>Triển khai ứng dụng và hệ thống Blockchain vào môi trường thực tế</a:t>
            </a:r>
          </a:p>
          <a:p>
            <a:pPr marL="453395" lvl="1" indent="-226697" algn="just">
              <a:lnSpc>
                <a:spcPts val="2940"/>
              </a:lnSpc>
              <a:buFont typeface="Arial"/>
              <a:buChar char="•"/>
            </a:pPr>
            <a:r>
              <a:rPr lang="en-US" sz="2100">
                <a:solidFill>
                  <a:srgbClr val="3B41C9"/>
                </a:solidFill>
                <a:latin typeface="Montaser Arabic"/>
              </a:rPr>
              <a:t>Tổ chức các buổi đào tạo và hướng dẫn sử dụng cho nhân viên cảng</a:t>
            </a:r>
          </a:p>
        </p:txBody>
      </p:sp>
      <p:sp>
        <p:nvSpPr>
          <p:cNvPr id="14" name="TextBox 14"/>
          <p:cNvSpPr txBox="1"/>
          <p:nvPr/>
        </p:nvSpPr>
        <p:spPr>
          <a:xfrm>
            <a:off x="1374852" y="2595888"/>
            <a:ext cx="769886" cy="389255"/>
          </a:xfrm>
          <a:prstGeom prst="rect">
            <a:avLst/>
          </a:prstGeom>
        </p:spPr>
        <p:txBody>
          <a:bodyPr lIns="0" tIns="0" rIns="0" bIns="0" rtlCol="0" anchor="t">
            <a:spAutoFit/>
          </a:bodyPr>
          <a:lstStyle/>
          <a:p>
            <a:pPr algn="ctr">
              <a:lnSpc>
                <a:spcPts val="3219"/>
              </a:lnSpc>
            </a:pPr>
            <a:r>
              <a:rPr lang="en-US" sz="2299">
                <a:solidFill>
                  <a:srgbClr val="3B41C9"/>
                </a:solidFill>
                <a:latin typeface="Montaser Arabic"/>
              </a:rPr>
              <a:t>05</a:t>
            </a:r>
          </a:p>
        </p:txBody>
      </p:sp>
      <p:sp>
        <p:nvSpPr>
          <p:cNvPr id="15" name="TextBox 15"/>
          <p:cNvSpPr txBox="1"/>
          <p:nvPr/>
        </p:nvSpPr>
        <p:spPr>
          <a:xfrm>
            <a:off x="2664847" y="2567313"/>
            <a:ext cx="5589872" cy="389255"/>
          </a:xfrm>
          <a:prstGeom prst="rect">
            <a:avLst/>
          </a:prstGeom>
        </p:spPr>
        <p:txBody>
          <a:bodyPr lIns="0" tIns="0" rIns="0" bIns="0" rtlCol="0" anchor="t">
            <a:spAutoFit/>
          </a:bodyPr>
          <a:lstStyle/>
          <a:p>
            <a:pPr>
              <a:lnSpc>
                <a:spcPts val="3219"/>
              </a:lnSpc>
            </a:pPr>
            <a:r>
              <a:rPr lang="en-US" sz="2299">
                <a:solidFill>
                  <a:srgbClr val="3B41C9"/>
                </a:solidFill>
                <a:latin typeface="Montaser Arabic Bold"/>
              </a:rPr>
              <a:t>TRIỂN KHAI VÀ ĐÀO TẠO</a:t>
            </a:r>
          </a:p>
        </p:txBody>
      </p:sp>
      <p:sp>
        <p:nvSpPr>
          <p:cNvPr id="16" name="Freeform 16"/>
          <p:cNvSpPr/>
          <p:nvPr/>
        </p:nvSpPr>
        <p:spPr>
          <a:xfrm>
            <a:off x="10547637" y="5450554"/>
            <a:ext cx="10155406" cy="10155406"/>
          </a:xfrm>
          <a:custGeom>
            <a:avLst/>
            <a:gdLst/>
            <a:ahLst/>
            <a:cxnLst/>
            <a:rect l="l" t="t" r="r" b="b"/>
            <a:pathLst>
              <a:path w="10155406" h="10155406">
                <a:moveTo>
                  <a:pt x="0" y="0"/>
                </a:moveTo>
                <a:lnTo>
                  <a:pt x="10155406" y="0"/>
                </a:lnTo>
                <a:lnTo>
                  <a:pt x="10155406" y="10155406"/>
                </a:lnTo>
                <a:lnTo>
                  <a:pt x="0" y="1015540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17" name="Group 17"/>
          <p:cNvGrpSpPr/>
          <p:nvPr/>
        </p:nvGrpSpPr>
        <p:grpSpPr>
          <a:xfrm>
            <a:off x="10088090" y="2278922"/>
            <a:ext cx="6343265" cy="6343265"/>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BE4A"/>
            </a:solidFill>
          </p:spPr>
        </p:sp>
      </p:grpSp>
      <p:grpSp>
        <p:nvGrpSpPr>
          <p:cNvPr id="19" name="Group 19"/>
          <p:cNvGrpSpPr>
            <a:grpSpLocks noChangeAspect="1"/>
          </p:cNvGrpSpPr>
          <p:nvPr/>
        </p:nvGrpSpPr>
        <p:grpSpPr>
          <a:xfrm>
            <a:off x="10424853" y="2615696"/>
            <a:ext cx="5669739" cy="5669717"/>
            <a:chOff x="0" y="0"/>
            <a:chExt cx="6350000" cy="6349975"/>
          </a:xfrm>
        </p:grpSpPr>
        <p:sp>
          <p:nvSpPr>
            <p:cNvPr id="20" name="Freeform 2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5"/>
              <a:stretch>
                <a:fillRect l="-24487" r="-24487"/>
              </a:stretch>
            </a:blipFill>
          </p:spPr>
        </p:sp>
      </p:grpSp>
      <p:sp>
        <p:nvSpPr>
          <p:cNvPr id="21" name="Freeform 21"/>
          <p:cNvSpPr/>
          <p:nvPr/>
        </p:nvSpPr>
        <p:spPr>
          <a:xfrm>
            <a:off x="1221614" y="4724128"/>
            <a:ext cx="1076362" cy="1076362"/>
          </a:xfrm>
          <a:custGeom>
            <a:avLst/>
            <a:gdLst/>
            <a:ahLst/>
            <a:cxnLst/>
            <a:rect l="l" t="t" r="r" b="b"/>
            <a:pathLst>
              <a:path w="1076362" h="1076362">
                <a:moveTo>
                  <a:pt x="0" y="0"/>
                </a:moveTo>
                <a:lnTo>
                  <a:pt x="1076361" y="0"/>
                </a:lnTo>
                <a:lnTo>
                  <a:pt x="1076361" y="1076361"/>
                </a:lnTo>
                <a:lnTo>
                  <a:pt x="0" y="10763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TextBox 22"/>
          <p:cNvSpPr txBox="1"/>
          <p:nvPr/>
        </p:nvSpPr>
        <p:spPr>
          <a:xfrm>
            <a:off x="2664847" y="5662066"/>
            <a:ext cx="6265902" cy="1470659"/>
          </a:xfrm>
          <a:prstGeom prst="rect">
            <a:avLst/>
          </a:prstGeom>
        </p:spPr>
        <p:txBody>
          <a:bodyPr lIns="0" tIns="0" rIns="0" bIns="0" rtlCol="0" anchor="t">
            <a:spAutoFit/>
          </a:bodyPr>
          <a:lstStyle/>
          <a:p>
            <a:pPr marL="453395" lvl="1" indent="-226697" algn="just">
              <a:lnSpc>
                <a:spcPts val="2940"/>
              </a:lnSpc>
              <a:buFont typeface="Arial"/>
              <a:buChar char="•"/>
            </a:pPr>
            <a:r>
              <a:rPr lang="en-US" sz="2100">
                <a:solidFill>
                  <a:srgbClr val="3B41C9"/>
                </a:solidFill>
                <a:latin typeface="Montaser Arabic"/>
              </a:rPr>
              <a:t>Theo dõi và đánh giá hiệu quả của ứng dụng và hệ thống sau khi triển khai. </a:t>
            </a:r>
          </a:p>
          <a:p>
            <a:pPr marL="453395" lvl="1" indent="-226697" algn="just">
              <a:lnSpc>
                <a:spcPts val="2940"/>
              </a:lnSpc>
              <a:buFont typeface="Arial"/>
              <a:buChar char="•"/>
            </a:pPr>
            <a:r>
              <a:rPr lang="en-US" sz="2100">
                <a:solidFill>
                  <a:srgbClr val="3B41C9"/>
                </a:solidFill>
                <a:latin typeface="Montaser Arabic"/>
              </a:rPr>
              <a:t>Tiến hành tối ưu hóa và cải tiến hệ thống theo phản hồi và yêu cầu thực tế</a:t>
            </a:r>
          </a:p>
        </p:txBody>
      </p:sp>
      <p:sp>
        <p:nvSpPr>
          <p:cNvPr id="23" name="TextBox 23"/>
          <p:cNvSpPr txBox="1"/>
          <p:nvPr/>
        </p:nvSpPr>
        <p:spPr>
          <a:xfrm>
            <a:off x="1374852" y="5043868"/>
            <a:ext cx="769886" cy="389255"/>
          </a:xfrm>
          <a:prstGeom prst="rect">
            <a:avLst/>
          </a:prstGeom>
        </p:spPr>
        <p:txBody>
          <a:bodyPr lIns="0" tIns="0" rIns="0" bIns="0" rtlCol="0" anchor="t">
            <a:spAutoFit/>
          </a:bodyPr>
          <a:lstStyle/>
          <a:p>
            <a:pPr algn="ctr">
              <a:lnSpc>
                <a:spcPts val="3219"/>
              </a:lnSpc>
            </a:pPr>
            <a:r>
              <a:rPr lang="en-US" sz="2299">
                <a:solidFill>
                  <a:srgbClr val="3B41C9"/>
                </a:solidFill>
                <a:latin typeface="Montaser Arabic"/>
              </a:rPr>
              <a:t>06</a:t>
            </a:r>
          </a:p>
        </p:txBody>
      </p:sp>
      <p:sp>
        <p:nvSpPr>
          <p:cNvPr id="24" name="TextBox 24"/>
          <p:cNvSpPr txBox="1"/>
          <p:nvPr/>
        </p:nvSpPr>
        <p:spPr>
          <a:xfrm>
            <a:off x="2664847" y="5015293"/>
            <a:ext cx="5589872" cy="389255"/>
          </a:xfrm>
          <a:prstGeom prst="rect">
            <a:avLst/>
          </a:prstGeom>
        </p:spPr>
        <p:txBody>
          <a:bodyPr lIns="0" tIns="0" rIns="0" bIns="0" rtlCol="0" anchor="t">
            <a:spAutoFit/>
          </a:bodyPr>
          <a:lstStyle/>
          <a:p>
            <a:pPr>
              <a:lnSpc>
                <a:spcPts val="3219"/>
              </a:lnSpc>
            </a:pPr>
            <a:r>
              <a:rPr lang="en-US" sz="2299">
                <a:solidFill>
                  <a:srgbClr val="3B41C9"/>
                </a:solidFill>
                <a:latin typeface="Montaser Arabic Bold"/>
              </a:rPr>
              <a:t>ĐÁNH GIÁ VÀ TỐI ƯU HÓA</a:t>
            </a:r>
          </a:p>
        </p:txBody>
      </p:sp>
      <p:sp>
        <p:nvSpPr>
          <p:cNvPr id="25" name="Freeform 25"/>
          <p:cNvSpPr/>
          <p:nvPr/>
        </p:nvSpPr>
        <p:spPr>
          <a:xfrm>
            <a:off x="1221614" y="7245393"/>
            <a:ext cx="1076362" cy="1076362"/>
          </a:xfrm>
          <a:custGeom>
            <a:avLst/>
            <a:gdLst/>
            <a:ahLst/>
            <a:cxnLst/>
            <a:rect l="l" t="t" r="r" b="b"/>
            <a:pathLst>
              <a:path w="1076362" h="1076362">
                <a:moveTo>
                  <a:pt x="0" y="0"/>
                </a:moveTo>
                <a:lnTo>
                  <a:pt x="1076361" y="0"/>
                </a:lnTo>
                <a:lnTo>
                  <a:pt x="1076361" y="1076361"/>
                </a:lnTo>
                <a:lnTo>
                  <a:pt x="0" y="107636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TextBox 26"/>
          <p:cNvSpPr txBox="1"/>
          <p:nvPr/>
        </p:nvSpPr>
        <p:spPr>
          <a:xfrm>
            <a:off x="2664847" y="8183332"/>
            <a:ext cx="6265902" cy="1470659"/>
          </a:xfrm>
          <a:prstGeom prst="rect">
            <a:avLst/>
          </a:prstGeom>
        </p:spPr>
        <p:txBody>
          <a:bodyPr lIns="0" tIns="0" rIns="0" bIns="0" rtlCol="0" anchor="t">
            <a:spAutoFit/>
          </a:bodyPr>
          <a:lstStyle/>
          <a:p>
            <a:pPr marL="453395" lvl="1" indent="-226697" algn="just">
              <a:lnSpc>
                <a:spcPts val="2940"/>
              </a:lnSpc>
              <a:buFont typeface="Arial"/>
              <a:buChar char="•"/>
            </a:pPr>
            <a:r>
              <a:rPr lang="en-US" sz="2100">
                <a:solidFill>
                  <a:srgbClr val="3B41C9"/>
                </a:solidFill>
                <a:latin typeface="Montaser Arabic"/>
              </a:rPr>
              <a:t>Hoàn thiện và chỉnh sửa những yếu điểm còn tồn đọng</a:t>
            </a:r>
          </a:p>
          <a:p>
            <a:pPr marL="453395" lvl="1" indent="-226697" algn="just">
              <a:lnSpc>
                <a:spcPts val="2940"/>
              </a:lnSpc>
              <a:buFont typeface="Arial"/>
              <a:buChar char="•"/>
            </a:pPr>
            <a:r>
              <a:rPr lang="en-US" sz="2100">
                <a:solidFill>
                  <a:srgbClr val="3B41C9"/>
                </a:solidFill>
                <a:latin typeface="Montaser Arabic"/>
              </a:rPr>
              <a:t>Bàn giao toàn bộ hệ thống và ứng dụng cho cảng Hải Phòng</a:t>
            </a:r>
          </a:p>
        </p:txBody>
      </p:sp>
      <p:sp>
        <p:nvSpPr>
          <p:cNvPr id="27" name="TextBox 27"/>
          <p:cNvSpPr txBox="1"/>
          <p:nvPr/>
        </p:nvSpPr>
        <p:spPr>
          <a:xfrm>
            <a:off x="1374852" y="7565133"/>
            <a:ext cx="769886" cy="389255"/>
          </a:xfrm>
          <a:prstGeom prst="rect">
            <a:avLst/>
          </a:prstGeom>
        </p:spPr>
        <p:txBody>
          <a:bodyPr lIns="0" tIns="0" rIns="0" bIns="0" rtlCol="0" anchor="t">
            <a:spAutoFit/>
          </a:bodyPr>
          <a:lstStyle/>
          <a:p>
            <a:pPr algn="ctr">
              <a:lnSpc>
                <a:spcPts val="3219"/>
              </a:lnSpc>
            </a:pPr>
            <a:r>
              <a:rPr lang="en-US" sz="2299">
                <a:solidFill>
                  <a:srgbClr val="3B41C9"/>
                </a:solidFill>
                <a:latin typeface="Montaser Arabic"/>
              </a:rPr>
              <a:t>07</a:t>
            </a:r>
          </a:p>
        </p:txBody>
      </p:sp>
      <p:sp>
        <p:nvSpPr>
          <p:cNvPr id="28" name="TextBox 28"/>
          <p:cNvSpPr txBox="1"/>
          <p:nvPr/>
        </p:nvSpPr>
        <p:spPr>
          <a:xfrm>
            <a:off x="2664847" y="7536558"/>
            <a:ext cx="5589872" cy="389255"/>
          </a:xfrm>
          <a:prstGeom prst="rect">
            <a:avLst/>
          </a:prstGeom>
        </p:spPr>
        <p:txBody>
          <a:bodyPr lIns="0" tIns="0" rIns="0" bIns="0" rtlCol="0" anchor="t">
            <a:spAutoFit/>
          </a:bodyPr>
          <a:lstStyle/>
          <a:p>
            <a:pPr>
              <a:lnSpc>
                <a:spcPts val="3219"/>
              </a:lnSpc>
            </a:pPr>
            <a:r>
              <a:rPr lang="en-US" sz="2299">
                <a:solidFill>
                  <a:srgbClr val="3B41C9"/>
                </a:solidFill>
                <a:latin typeface="Montaser Arabic Bold"/>
              </a:rPr>
              <a:t>HOÀN THIỆN VÀ BÀN GIAO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rot="5400000">
            <a:off x="14422662" y="-271867"/>
            <a:ext cx="5153784" cy="2576892"/>
          </a:xfrm>
          <a:custGeom>
            <a:avLst/>
            <a:gdLst/>
            <a:ahLst/>
            <a:cxnLst/>
            <a:rect l="l" t="t" r="r" b="b"/>
            <a:pathLst>
              <a:path w="5153784" h="2576892">
                <a:moveTo>
                  <a:pt x="0" y="0"/>
                </a:moveTo>
                <a:lnTo>
                  <a:pt x="5153784" y="0"/>
                </a:lnTo>
                <a:lnTo>
                  <a:pt x="5153784" y="2576892"/>
                </a:lnTo>
                <a:lnTo>
                  <a:pt x="0" y="2576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5" name="Freeform 5"/>
          <p:cNvSpPr/>
          <p:nvPr/>
        </p:nvSpPr>
        <p:spPr>
          <a:xfrm>
            <a:off x="16765603" y="804301"/>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867361" y="935148"/>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4909100" y="898661"/>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serrat"/>
              </a:rPr>
              <a:t>Search . . .</a:t>
            </a:r>
          </a:p>
        </p:txBody>
      </p:sp>
      <p:sp>
        <p:nvSpPr>
          <p:cNvPr id="8" name="Freeform 8"/>
          <p:cNvSpPr/>
          <p:nvPr/>
        </p:nvSpPr>
        <p:spPr>
          <a:xfrm>
            <a:off x="-2057400" y="82296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2621968" y="8177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1028700" y="6438985"/>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1" name="Group 11"/>
          <p:cNvGrpSpPr/>
          <p:nvPr/>
        </p:nvGrpSpPr>
        <p:grpSpPr>
          <a:xfrm>
            <a:off x="6611088" y="2518623"/>
            <a:ext cx="1006599" cy="1006599"/>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41C9"/>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6611088" y="3801447"/>
            <a:ext cx="1006599" cy="1006599"/>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41C9"/>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6611088" y="5084271"/>
            <a:ext cx="1006599" cy="1006599"/>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41C9"/>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6611088" y="6367095"/>
            <a:ext cx="1006599" cy="1006599"/>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41C9"/>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6611088" y="7649919"/>
            <a:ext cx="1006599" cy="1006599"/>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B41C9"/>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3359"/>
                </a:lnSpc>
              </a:pPr>
              <a:endParaRPr/>
            </a:p>
          </p:txBody>
        </p:sp>
      </p:grpSp>
      <p:sp>
        <p:nvSpPr>
          <p:cNvPr id="26" name="Freeform 26"/>
          <p:cNvSpPr/>
          <p:nvPr/>
        </p:nvSpPr>
        <p:spPr>
          <a:xfrm>
            <a:off x="6757042" y="2509098"/>
            <a:ext cx="809941" cy="874431"/>
          </a:xfrm>
          <a:custGeom>
            <a:avLst/>
            <a:gdLst/>
            <a:ahLst/>
            <a:cxnLst/>
            <a:rect l="l" t="t" r="r" b="b"/>
            <a:pathLst>
              <a:path w="809941" h="874431">
                <a:moveTo>
                  <a:pt x="0" y="0"/>
                </a:moveTo>
                <a:lnTo>
                  <a:pt x="809941" y="0"/>
                </a:lnTo>
                <a:lnTo>
                  <a:pt x="809941" y="874431"/>
                </a:lnTo>
                <a:lnTo>
                  <a:pt x="0" y="8744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7" name="TextBox 27"/>
          <p:cNvSpPr txBox="1"/>
          <p:nvPr/>
        </p:nvSpPr>
        <p:spPr>
          <a:xfrm>
            <a:off x="7925363" y="2867300"/>
            <a:ext cx="3628598" cy="318770"/>
          </a:xfrm>
          <a:prstGeom prst="rect">
            <a:avLst/>
          </a:prstGeom>
        </p:spPr>
        <p:txBody>
          <a:bodyPr lIns="0" tIns="0" rIns="0" bIns="0" rtlCol="0" anchor="t">
            <a:spAutoFit/>
          </a:bodyPr>
          <a:lstStyle/>
          <a:p>
            <a:pPr>
              <a:lnSpc>
                <a:spcPts val="2530"/>
              </a:lnSpc>
            </a:pPr>
            <a:r>
              <a:rPr lang="en-US" sz="2200">
                <a:solidFill>
                  <a:srgbClr val="000000"/>
                </a:solidFill>
                <a:latin typeface="Montserrat Bold"/>
              </a:rPr>
              <a:t>MÔ TẢ</a:t>
            </a:r>
          </a:p>
        </p:txBody>
      </p:sp>
      <p:sp>
        <p:nvSpPr>
          <p:cNvPr id="28" name="TextBox 28"/>
          <p:cNvSpPr txBox="1"/>
          <p:nvPr/>
        </p:nvSpPr>
        <p:spPr>
          <a:xfrm>
            <a:off x="7925363" y="4150124"/>
            <a:ext cx="6260305" cy="318770"/>
          </a:xfrm>
          <a:prstGeom prst="rect">
            <a:avLst/>
          </a:prstGeom>
        </p:spPr>
        <p:txBody>
          <a:bodyPr lIns="0" tIns="0" rIns="0" bIns="0" rtlCol="0" anchor="t">
            <a:spAutoFit/>
          </a:bodyPr>
          <a:lstStyle/>
          <a:p>
            <a:pPr>
              <a:lnSpc>
                <a:spcPts val="2530"/>
              </a:lnSpc>
            </a:pPr>
            <a:r>
              <a:rPr lang="en-US" sz="2200">
                <a:solidFill>
                  <a:srgbClr val="000000"/>
                </a:solidFill>
                <a:latin typeface="Montserrat Bold"/>
              </a:rPr>
              <a:t>TỔNG QUAN</a:t>
            </a:r>
          </a:p>
        </p:txBody>
      </p:sp>
      <p:sp>
        <p:nvSpPr>
          <p:cNvPr id="29" name="TextBox 29"/>
          <p:cNvSpPr txBox="1"/>
          <p:nvPr/>
        </p:nvSpPr>
        <p:spPr>
          <a:xfrm>
            <a:off x="7925363" y="5481980"/>
            <a:ext cx="4935322" cy="318770"/>
          </a:xfrm>
          <a:prstGeom prst="rect">
            <a:avLst/>
          </a:prstGeom>
        </p:spPr>
        <p:txBody>
          <a:bodyPr lIns="0" tIns="0" rIns="0" bIns="0" rtlCol="0" anchor="t">
            <a:spAutoFit/>
          </a:bodyPr>
          <a:lstStyle/>
          <a:p>
            <a:pPr>
              <a:lnSpc>
                <a:spcPts val="2530"/>
              </a:lnSpc>
            </a:pPr>
            <a:r>
              <a:rPr lang="en-US" sz="2200">
                <a:solidFill>
                  <a:srgbClr val="000000"/>
                </a:solidFill>
                <a:latin typeface="Montserrat Bold"/>
              </a:rPr>
              <a:t>MỤC TIÊU</a:t>
            </a:r>
          </a:p>
        </p:txBody>
      </p:sp>
      <p:sp>
        <p:nvSpPr>
          <p:cNvPr id="30" name="TextBox 30"/>
          <p:cNvSpPr txBox="1"/>
          <p:nvPr/>
        </p:nvSpPr>
        <p:spPr>
          <a:xfrm>
            <a:off x="7925363" y="6762775"/>
            <a:ext cx="4756325" cy="318770"/>
          </a:xfrm>
          <a:prstGeom prst="rect">
            <a:avLst/>
          </a:prstGeom>
        </p:spPr>
        <p:txBody>
          <a:bodyPr lIns="0" tIns="0" rIns="0" bIns="0" rtlCol="0" anchor="t">
            <a:spAutoFit/>
          </a:bodyPr>
          <a:lstStyle/>
          <a:p>
            <a:pPr>
              <a:lnSpc>
                <a:spcPts val="2530"/>
              </a:lnSpc>
            </a:pPr>
            <a:r>
              <a:rPr lang="en-US" sz="2200" dirty="0">
                <a:solidFill>
                  <a:srgbClr val="000000"/>
                </a:solidFill>
                <a:latin typeface="Montserrat Bold"/>
              </a:rPr>
              <a:t>KẾT QUẢ DỰ KIẾN</a:t>
            </a:r>
            <a:endParaRPr lang="en-US" sz="2200" dirty="0">
              <a:solidFill>
                <a:srgbClr val="000000"/>
              </a:solidFill>
              <a:latin typeface="Montserrat Bold"/>
              <a:hlinkClick r:id="rId15" tooltip="https://docs.google.com/document/d/1GRkurS4sQlZcaGq0k6LsJ8a-ngmNmKUW/edit#heading=h.3j2qqm3"/>
            </a:endParaRPr>
          </a:p>
        </p:txBody>
      </p:sp>
      <p:sp>
        <p:nvSpPr>
          <p:cNvPr id="31" name="TextBox 31"/>
          <p:cNvSpPr txBox="1"/>
          <p:nvPr/>
        </p:nvSpPr>
        <p:spPr>
          <a:xfrm>
            <a:off x="7925363" y="8038108"/>
            <a:ext cx="4935322" cy="318770"/>
          </a:xfrm>
          <a:prstGeom prst="rect">
            <a:avLst/>
          </a:prstGeom>
        </p:spPr>
        <p:txBody>
          <a:bodyPr lIns="0" tIns="0" rIns="0" bIns="0" rtlCol="0" anchor="t">
            <a:spAutoFit/>
          </a:bodyPr>
          <a:lstStyle/>
          <a:p>
            <a:pPr>
              <a:lnSpc>
                <a:spcPts val="2530"/>
              </a:lnSpc>
            </a:pPr>
            <a:r>
              <a:rPr lang="en-US" sz="2200" dirty="0">
                <a:solidFill>
                  <a:srgbClr val="000000"/>
                </a:solidFill>
                <a:latin typeface="Montserrat Bold"/>
              </a:rPr>
              <a:t>NHÓM THỰC HIỆN</a:t>
            </a:r>
            <a:endParaRPr lang="en-US" sz="2200" dirty="0">
              <a:solidFill>
                <a:srgbClr val="000000"/>
              </a:solidFill>
              <a:latin typeface="Montserrat Bold"/>
              <a:hlinkClick r:id="rId16" tooltip="https://docs.google.com/document/d/1GRkurS4sQlZcaGq0k6LsJ8a-ngmNmKUW/edit#heading=h.1y810tw"/>
            </a:endParaRPr>
          </a:p>
        </p:txBody>
      </p:sp>
      <p:sp>
        <p:nvSpPr>
          <p:cNvPr id="32" name="Freeform 32"/>
          <p:cNvSpPr/>
          <p:nvPr/>
        </p:nvSpPr>
        <p:spPr>
          <a:xfrm>
            <a:off x="6757042" y="3801447"/>
            <a:ext cx="809941" cy="874431"/>
          </a:xfrm>
          <a:custGeom>
            <a:avLst/>
            <a:gdLst/>
            <a:ahLst/>
            <a:cxnLst/>
            <a:rect l="l" t="t" r="r" b="b"/>
            <a:pathLst>
              <a:path w="809941" h="874431">
                <a:moveTo>
                  <a:pt x="0" y="0"/>
                </a:moveTo>
                <a:lnTo>
                  <a:pt x="809941" y="0"/>
                </a:lnTo>
                <a:lnTo>
                  <a:pt x="809941" y="874431"/>
                </a:lnTo>
                <a:lnTo>
                  <a:pt x="0" y="8744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3" name="Freeform 33"/>
          <p:cNvSpPr/>
          <p:nvPr/>
        </p:nvSpPr>
        <p:spPr>
          <a:xfrm>
            <a:off x="6757042" y="5084271"/>
            <a:ext cx="809941" cy="874431"/>
          </a:xfrm>
          <a:custGeom>
            <a:avLst/>
            <a:gdLst/>
            <a:ahLst/>
            <a:cxnLst/>
            <a:rect l="l" t="t" r="r" b="b"/>
            <a:pathLst>
              <a:path w="809941" h="874431">
                <a:moveTo>
                  <a:pt x="0" y="0"/>
                </a:moveTo>
                <a:lnTo>
                  <a:pt x="809941" y="0"/>
                </a:lnTo>
                <a:lnTo>
                  <a:pt x="809941" y="874431"/>
                </a:lnTo>
                <a:lnTo>
                  <a:pt x="0" y="8744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4" name="Freeform 34"/>
          <p:cNvSpPr/>
          <p:nvPr/>
        </p:nvSpPr>
        <p:spPr>
          <a:xfrm>
            <a:off x="6757042" y="6367095"/>
            <a:ext cx="809941" cy="874431"/>
          </a:xfrm>
          <a:custGeom>
            <a:avLst/>
            <a:gdLst/>
            <a:ahLst/>
            <a:cxnLst/>
            <a:rect l="l" t="t" r="r" b="b"/>
            <a:pathLst>
              <a:path w="809941" h="874431">
                <a:moveTo>
                  <a:pt x="0" y="0"/>
                </a:moveTo>
                <a:lnTo>
                  <a:pt x="809941" y="0"/>
                </a:lnTo>
                <a:lnTo>
                  <a:pt x="809941" y="874431"/>
                </a:lnTo>
                <a:lnTo>
                  <a:pt x="0" y="8744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5" name="Freeform 35"/>
          <p:cNvSpPr/>
          <p:nvPr/>
        </p:nvSpPr>
        <p:spPr>
          <a:xfrm>
            <a:off x="6757042" y="7649919"/>
            <a:ext cx="809941" cy="874431"/>
          </a:xfrm>
          <a:custGeom>
            <a:avLst/>
            <a:gdLst/>
            <a:ahLst/>
            <a:cxnLst/>
            <a:rect l="l" t="t" r="r" b="b"/>
            <a:pathLst>
              <a:path w="809941" h="874431">
                <a:moveTo>
                  <a:pt x="0" y="0"/>
                </a:moveTo>
                <a:lnTo>
                  <a:pt x="809941" y="0"/>
                </a:lnTo>
                <a:lnTo>
                  <a:pt x="809941" y="874431"/>
                </a:lnTo>
                <a:lnTo>
                  <a:pt x="0" y="8744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6" name="TextBox 36"/>
          <p:cNvSpPr txBox="1"/>
          <p:nvPr/>
        </p:nvSpPr>
        <p:spPr>
          <a:xfrm>
            <a:off x="6611088" y="1080465"/>
            <a:ext cx="4067780" cy="949325"/>
          </a:xfrm>
          <a:prstGeom prst="rect">
            <a:avLst/>
          </a:prstGeom>
        </p:spPr>
        <p:txBody>
          <a:bodyPr lIns="0" tIns="0" rIns="0" bIns="0" rtlCol="0" anchor="t">
            <a:spAutoFit/>
          </a:bodyPr>
          <a:lstStyle/>
          <a:p>
            <a:pPr>
              <a:lnSpc>
                <a:spcPts val="7490"/>
              </a:lnSpc>
            </a:pPr>
            <a:r>
              <a:rPr lang="en-US" sz="6513">
                <a:solidFill>
                  <a:srgbClr val="3B41C9"/>
                </a:solidFill>
                <a:latin typeface="Montserrat Bold"/>
              </a:rPr>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330907" y="185700"/>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818597" y="90473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964991" y="2513819"/>
            <a:ext cx="8787781" cy="1695450"/>
          </a:xfrm>
          <a:prstGeom prst="rect">
            <a:avLst/>
          </a:prstGeom>
        </p:spPr>
        <p:txBody>
          <a:bodyPr lIns="0" tIns="0" rIns="0" bIns="0" rtlCol="0" anchor="t">
            <a:spAutoFit/>
          </a:bodyPr>
          <a:lstStyle/>
          <a:p>
            <a:pPr>
              <a:lnSpc>
                <a:spcPts val="6600"/>
              </a:lnSpc>
            </a:pPr>
            <a:r>
              <a:rPr lang="en-US" sz="6000">
                <a:solidFill>
                  <a:srgbClr val="3B41C9"/>
                </a:solidFill>
                <a:latin typeface="Montaser Arabic Bold"/>
              </a:rPr>
              <a:t>TÌM HIỂU CÔNG NGHỆ BLOCKCHAIN</a:t>
            </a:r>
          </a:p>
        </p:txBody>
      </p:sp>
      <p:sp>
        <p:nvSpPr>
          <p:cNvPr id="7" name="TextBox 7"/>
          <p:cNvSpPr txBox="1"/>
          <p:nvPr/>
        </p:nvSpPr>
        <p:spPr>
          <a:xfrm>
            <a:off x="1528349" y="4430222"/>
            <a:ext cx="5464884" cy="389255"/>
          </a:xfrm>
          <a:prstGeom prst="rect">
            <a:avLst/>
          </a:prstGeom>
        </p:spPr>
        <p:txBody>
          <a:bodyPr lIns="0" tIns="0" rIns="0" bIns="0" rtlCol="0" anchor="t">
            <a:spAutoFit/>
          </a:bodyPr>
          <a:lstStyle/>
          <a:p>
            <a:pPr>
              <a:lnSpc>
                <a:spcPts val="3219"/>
              </a:lnSpc>
            </a:pPr>
            <a:r>
              <a:rPr lang="en-US" sz="2299">
                <a:solidFill>
                  <a:srgbClr val="F5BE4A"/>
                </a:solidFill>
                <a:latin typeface="Montaser Arabic Bold"/>
              </a:rPr>
              <a:t>CÔNG NGHỆ BLOCKCHAIN</a:t>
            </a:r>
          </a:p>
        </p:txBody>
      </p:sp>
      <p:sp>
        <p:nvSpPr>
          <p:cNvPr id="8" name="Freeform 8"/>
          <p:cNvSpPr/>
          <p:nvPr/>
        </p:nvSpPr>
        <p:spPr>
          <a:xfrm rot="-5400000">
            <a:off x="13210297" y="-4497556"/>
            <a:ext cx="10155406" cy="10155406"/>
          </a:xfrm>
          <a:custGeom>
            <a:avLst/>
            <a:gdLst/>
            <a:ahLst/>
            <a:cxnLst/>
            <a:rect l="l" t="t" r="r" b="b"/>
            <a:pathLst>
              <a:path w="10155406" h="10155406">
                <a:moveTo>
                  <a:pt x="0" y="0"/>
                </a:moveTo>
                <a:lnTo>
                  <a:pt x="10155406" y="0"/>
                </a:lnTo>
                <a:lnTo>
                  <a:pt x="10155406" y="10155406"/>
                </a:lnTo>
                <a:lnTo>
                  <a:pt x="0" y="101554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a:grpSpLocks noChangeAspect="1"/>
          </p:cNvGrpSpPr>
          <p:nvPr/>
        </p:nvGrpSpPr>
        <p:grpSpPr>
          <a:xfrm>
            <a:off x="10182603" y="1606973"/>
            <a:ext cx="5254888" cy="8680027"/>
            <a:chOff x="0" y="0"/>
            <a:chExt cx="3844290" cy="6350000"/>
          </a:xfrm>
        </p:grpSpPr>
        <p:sp>
          <p:nvSpPr>
            <p:cNvPr id="10" name="Freeform 10"/>
            <p:cNvSpPr/>
            <p:nvPr/>
          </p:nvSpPr>
          <p:spPr>
            <a:xfrm>
              <a:off x="0" y="0"/>
              <a:ext cx="3843020" cy="6350000"/>
            </a:xfrm>
            <a:custGeom>
              <a:avLst/>
              <a:gdLst/>
              <a:ahLst/>
              <a:cxnLst/>
              <a:rect l="l" t="t" r="r" b="b"/>
              <a:pathLst>
                <a:path w="3843020" h="6350000">
                  <a:moveTo>
                    <a:pt x="1205230" y="0"/>
                  </a:moveTo>
                  <a:lnTo>
                    <a:pt x="2637790" y="0"/>
                  </a:lnTo>
                  <a:cubicBezTo>
                    <a:pt x="3303270" y="0"/>
                    <a:pt x="3843020" y="539750"/>
                    <a:pt x="3843020" y="1205230"/>
                  </a:cubicBezTo>
                  <a:lnTo>
                    <a:pt x="3843020" y="6350000"/>
                  </a:lnTo>
                  <a:lnTo>
                    <a:pt x="3843020" y="6350000"/>
                  </a:lnTo>
                  <a:lnTo>
                    <a:pt x="0" y="6350000"/>
                  </a:lnTo>
                  <a:lnTo>
                    <a:pt x="0" y="6350000"/>
                  </a:lnTo>
                  <a:lnTo>
                    <a:pt x="0" y="1205230"/>
                  </a:lnTo>
                  <a:cubicBezTo>
                    <a:pt x="0" y="539750"/>
                    <a:pt x="539750" y="0"/>
                    <a:pt x="1205230" y="0"/>
                  </a:cubicBezTo>
                  <a:close/>
                </a:path>
              </a:pathLst>
            </a:custGeom>
            <a:blipFill>
              <a:blip r:embed="rId9"/>
              <a:stretch>
                <a:fillRect l="-94691" r="-53160"/>
              </a:stretch>
            </a:blipFill>
          </p:spPr>
        </p:sp>
      </p:grpSp>
      <p:sp>
        <p:nvSpPr>
          <p:cNvPr id="11" name="Freeform 11"/>
          <p:cNvSpPr/>
          <p:nvPr/>
        </p:nvSpPr>
        <p:spPr>
          <a:xfrm rot="5400000">
            <a:off x="16743706" y="5143085"/>
            <a:ext cx="2059059" cy="1029529"/>
          </a:xfrm>
          <a:custGeom>
            <a:avLst/>
            <a:gdLst/>
            <a:ahLst/>
            <a:cxnLst/>
            <a:rect l="l" t="t" r="r" b="b"/>
            <a:pathLst>
              <a:path w="2059059" h="1029529">
                <a:moveTo>
                  <a:pt x="0" y="0"/>
                </a:moveTo>
                <a:lnTo>
                  <a:pt x="2059059" y="0"/>
                </a:lnTo>
                <a:lnTo>
                  <a:pt x="2059059" y="1029530"/>
                </a:lnTo>
                <a:lnTo>
                  <a:pt x="0" y="10295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AutoShape 12"/>
          <p:cNvSpPr/>
          <p:nvPr/>
        </p:nvSpPr>
        <p:spPr>
          <a:xfrm>
            <a:off x="14716004" y="1028700"/>
            <a:ext cx="2543296" cy="0"/>
          </a:xfrm>
          <a:prstGeom prst="line">
            <a:avLst/>
          </a:prstGeom>
          <a:ln w="581025" cap="rnd">
            <a:solidFill>
              <a:srgbClr val="FFFFFF"/>
            </a:solidFill>
            <a:prstDash val="solid"/>
            <a:headEnd type="none" w="sm" len="sm"/>
            <a:tailEnd type="none" w="sm" len="sm"/>
          </a:ln>
        </p:spPr>
      </p:sp>
      <p:sp>
        <p:nvSpPr>
          <p:cNvPr id="13" name="Freeform 13"/>
          <p:cNvSpPr/>
          <p:nvPr/>
        </p:nvSpPr>
        <p:spPr>
          <a:xfrm>
            <a:off x="16723855" y="793591"/>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16825614" y="895350"/>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TextBox 15"/>
          <p:cNvSpPr txBox="1"/>
          <p:nvPr/>
        </p:nvSpPr>
        <p:spPr>
          <a:xfrm>
            <a:off x="14751338" y="895350"/>
            <a:ext cx="1275835" cy="266700"/>
          </a:xfrm>
          <a:prstGeom prst="rect">
            <a:avLst/>
          </a:prstGeom>
        </p:spPr>
        <p:txBody>
          <a:bodyPr lIns="0" tIns="0" rIns="0" bIns="0" rtlCol="0" anchor="t">
            <a:spAutoFit/>
          </a:bodyPr>
          <a:lstStyle/>
          <a:p>
            <a:pPr>
              <a:lnSpc>
                <a:spcPts val="2160"/>
              </a:lnSpc>
            </a:pPr>
            <a:r>
              <a:rPr lang="en-US" sz="1800" dirty="0">
                <a:solidFill>
                  <a:srgbClr val="3B41C9"/>
                </a:solidFill>
                <a:latin typeface="Montaser Arabic"/>
              </a:rPr>
              <a:t>Search . . .</a:t>
            </a:r>
          </a:p>
        </p:txBody>
      </p:sp>
      <p:sp>
        <p:nvSpPr>
          <p:cNvPr id="16" name="Freeform 16"/>
          <p:cNvSpPr/>
          <p:nvPr/>
        </p:nvSpPr>
        <p:spPr>
          <a:xfrm>
            <a:off x="10811640" y="1609725"/>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TextBox 17"/>
          <p:cNvSpPr txBox="1"/>
          <p:nvPr/>
        </p:nvSpPr>
        <p:spPr>
          <a:xfrm>
            <a:off x="1809071" y="5064116"/>
            <a:ext cx="6309524" cy="4215763"/>
          </a:xfrm>
          <a:prstGeom prst="rect">
            <a:avLst/>
          </a:prstGeom>
        </p:spPr>
        <p:txBody>
          <a:bodyPr lIns="0" tIns="0" rIns="0" bIns="0" rtlCol="0" anchor="t">
            <a:spAutoFit/>
          </a:bodyPr>
          <a:lstStyle/>
          <a:p>
            <a:pPr marL="453395" lvl="1" indent="-226697">
              <a:lnSpc>
                <a:spcPts val="4200"/>
              </a:lnSpc>
              <a:buFont typeface="Arial"/>
              <a:buChar char="•"/>
            </a:pPr>
            <a:r>
              <a:rPr lang="en-US" sz="2100">
                <a:solidFill>
                  <a:srgbClr val="3B41C9"/>
                </a:solidFill>
                <a:latin typeface="Montaser Arabic"/>
              </a:rPr>
              <a:t>Một hệ thống phân tán và bảo mật dữ liệu được sử dụng để ghi và xác minh các giao dịch trong một mạng lưới. </a:t>
            </a:r>
          </a:p>
          <a:p>
            <a:pPr marL="453395" lvl="1" indent="-226697">
              <a:lnSpc>
                <a:spcPts val="4200"/>
              </a:lnSpc>
              <a:buFont typeface="Arial"/>
              <a:buChar char="•"/>
            </a:pPr>
            <a:r>
              <a:rPr lang="en-US" sz="2100">
                <a:solidFill>
                  <a:srgbClr val="3B41C9"/>
                </a:solidFill>
                <a:latin typeface="Montaser Arabic"/>
              </a:rPr>
              <a:t>Sử dụng cơ chế mã hóa mạnh mẽ và chuỗi khối để đảm bảo tính bất biến và không thể sửa đổi của dữ liệu đã lưu trữ.</a:t>
            </a:r>
          </a:p>
          <a:p>
            <a:pPr marL="453395" lvl="1" indent="-226697">
              <a:lnSpc>
                <a:spcPts val="4200"/>
              </a:lnSpc>
              <a:buFont typeface="Arial"/>
              <a:buChar char="•"/>
            </a:pPr>
            <a:r>
              <a:rPr lang="en-US" sz="2100">
                <a:solidFill>
                  <a:srgbClr val="3B41C9"/>
                </a:solidFill>
                <a:latin typeface="Montaser Arabic"/>
              </a:rPr>
              <a:t>Có tính minh bạch và tính chất không thể sửa đổi dữ liệu đã ghi lại trước đó.</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330907" y="185700"/>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818597" y="90473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964991" y="1877808"/>
            <a:ext cx="8787781" cy="1695450"/>
          </a:xfrm>
          <a:prstGeom prst="rect">
            <a:avLst/>
          </a:prstGeom>
        </p:spPr>
        <p:txBody>
          <a:bodyPr lIns="0" tIns="0" rIns="0" bIns="0" rtlCol="0" anchor="t">
            <a:spAutoFit/>
          </a:bodyPr>
          <a:lstStyle/>
          <a:p>
            <a:pPr>
              <a:lnSpc>
                <a:spcPts val="6600"/>
              </a:lnSpc>
            </a:pPr>
            <a:r>
              <a:rPr lang="en-US" sz="6000">
                <a:solidFill>
                  <a:srgbClr val="3B41C9"/>
                </a:solidFill>
                <a:latin typeface="Montaser Arabic Bold"/>
              </a:rPr>
              <a:t>TÌM HIỂU CÔNG NGHỆ BLOCKCHAIN</a:t>
            </a:r>
          </a:p>
        </p:txBody>
      </p:sp>
      <p:sp>
        <p:nvSpPr>
          <p:cNvPr id="7" name="TextBox 7"/>
          <p:cNvSpPr txBox="1"/>
          <p:nvPr/>
        </p:nvSpPr>
        <p:spPr>
          <a:xfrm>
            <a:off x="1528349" y="3794211"/>
            <a:ext cx="7108283" cy="789305"/>
          </a:xfrm>
          <a:prstGeom prst="rect">
            <a:avLst/>
          </a:prstGeom>
        </p:spPr>
        <p:txBody>
          <a:bodyPr lIns="0" tIns="0" rIns="0" bIns="0" rtlCol="0" anchor="t">
            <a:spAutoFit/>
          </a:bodyPr>
          <a:lstStyle/>
          <a:p>
            <a:pPr>
              <a:lnSpc>
                <a:spcPts val="3219"/>
              </a:lnSpc>
            </a:pPr>
            <a:r>
              <a:rPr lang="en-US" sz="2299">
                <a:solidFill>
                  <a:srgbClr val="F5BE4A"/>
                </a:solidFill>
                <a:latin typeface="Montaser Arabic Bold"/>
              </a:rPr>
              <a:t>TÍCH HỢP CÔNG NGHỆ BLOCKCHAIN VÀO ỨNG DỤNG WEB VÀ THIẾT BỊ DI ĐỘNG</a:t>
            </a:r>
          </a:p>
        </p:txBody>
      </p:sp>
      <p:sp>
        <p:nvSpPr>
          <p:cNvPr id="8" name="Freeform 8"/>
          <p:cNvSpPr/>
          <p:nvPr/>
        </p:nvSpPr>
        <p:spPr>
          <a:xfrm rot="-5400000">
            <a:off x="13210297" y="-4497556"/>
            <a:ext cx="10155406" cy="10155406"/>
          </a:xfrm>
          <a:custGeom>
            <a:avLst/>
            <a:gdLst/>
            <a:ahLst/>
            <a:cxnLst/>
            <a:rect l="l" t="t" r="r" b="b"/>
            <a:pathLst>
              <a:path w="10155406" h="10155406">
                <a:moveTo>
                  <a:pt x="0" y="0"/>
                </a:moveTo>
                <a:lnTo>
                  <a:pt x="10155406" y="0"/>
                </a:lnTo>
                <a:lnTo>
                  <a:pt x="10155406" y="10155406"/>
                </a:lnTo>
                <a:lnTo>
                  <a:pt x="0" y="101554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9" name="Group 9"/>
          <p:cNvGrpSpPr>
            <a:grpSpLocks noChangeAspect="1"/>
          </p:cNvGrpSpPr>
          <p:nvPr/>
        </p:nvGrpSpPr>
        <p:grpSpPr>
          <a:xfrm>
            <a:off x="10182603" y="1606973"/>
            <a:ext cx="5254888" cy="8680027"/>
            <a:chOff x="0" y="0"/>
            <a:chExt cx="3844290" cy="6350000"/>
          </a:xfrm>
        </p:grpSpPr>
        <p:sp>
          <p:nvSpPr>
            <p:cNvPr id="10" name="Freeform 10"/>
            <p:cNvSpPr/>
            <p:nvPr/>
          </p:nvSpPr>
          <p:spPr>
            <a:xfrm>
              <a:off x="0" y="0"/>
              <a:ext cx="3843020" cy="6350000"/>
            </a:xfrm>
            <a:custGeom>
              <a:avLst/>
              <a:gdLst/>
              <a:ahLst/>
              <a:cxnLst/>
              <a:rect l="l" t="t" r="r" b="b"/>
              <a:pathLst>
                <a:path w="3843020" h="6350000">
                  <a:moveTo>
                    <a:pt x="1205230" y="0"/>
                  </a:moveTo>
                  <a:lnTo>
                    <a:pt x="2637790" y="0"/>
                  </a:lnTo>
                  <a:cubicBezTo>
                    <a:pt x="3303270" y="0"/>
                    <a:pt x="3843020" y="539750"/>
                    <a:pt x="3843020" y="1205230"/>
                  </a:cubicBezTo>
                  <a:lnTo>
                    <a:pt x="3843020" y="6350000"/>
                  </a:lnTo>
                  <a:lnTo>
                    <a:pt x="3843020" y="6350000"/>
                  </a:lnTo>
                  <a:lnTo>
                    <a:pt x="0" y="6350000"/>
                  </a:lnTo>
                  <a:lnTo>
                    <a:pt x="0" y="6350000"/>
                  </a:lnTo>
                  <a:lnTo>
                    <a:pt x="0" y="1205230"/>
                  </a:lnTo>
                  <a:cubicBezTo>
                    <a:pt x="0" y="539750"/>
                    <a:pt x="539750" y="0"/>
                    <a:pt x="1205230" y="0"/>
                  </a:cubicBezTo>
                  <a:close/>
                </a:path>
              </a:pathLst>
            </a:custGeom>
            <a:blipFill>
              <a:blip r:embed="rId9"/>
              <a:stretch>
                <a:fillRect l="-94691" r="-53160"/>
              </a:stretch>
            </a:blipFill>
          </p:spPr>
        </p:sp>
      </p:grpSp>
      <p:sp>
        <p:nvSpPr>
          <p:cNvPr id="11" name="Freeform 11"/>
          <p:cNvSpPr/>
          <p:nvPr/>
        </p:nvSpPr>
        <p:spPr>
          <a:xfrm rot="5400000">
            <a:off x="16743706" y="5143085"/>
            <a:ext cx="2059059" cy="1029529"/>
          </a:xfrm>
          <a:custGeom>
            <a:avLst/>
            <a:gdLst/>
            <a:ahLst/>
            <a:cxnLst/>
            <a:rect l="l" t="t" r="r" b="b"/>
            <a:pathLst>
              <a:path w="2059059" h="1029529">
                <a:moveTo>
                  <a:pt x="0" y="0"/>
                </a:moveTo>
                <a:lnTo>
                  <a:pt x="2059059" y="0"/>
                </a:lnTo>
                <a:lnTo>
                  <a:pt x="2059059" y="1029530"/>
                </a:lnTo>
                <a:lnTo>
                  <a:pt x="0" y="10295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2" name="AutoShape 12"/>
          <p:cNvSpPr/>
          <p:nvPr/>
        </p:nvSpPr>
        <p:spPr>
          <a:xfrm>
            <a:off x="14716004" y="1028700"/>
            <a:ext cx="2543296" cy="0"/>
          </a:xfrm>
          <a:prstGeom prst="line">
            <a:avLst/>
          </a:prstGeom>
          <a:ln w="581025" cap="rnd">
            <a:solidFill>
              <a:srgbClr val="FFFFFF"/>
            </a:solidFill>
            <a:prstDash val="solid"/>
            <a:headEnd type="none" w="sm" len="sm"/>
            <a:tailEnd type="none" w="sm" len="sm"/>
          </a:ln>
        </p:spPr>
      </p:sp>
      <p:sp>
        <p:nvSpPr>
          <p:cNvPr id="13" name="Freeform 13"/>
          <p:cNvSpPr/>
          <p:nvPr/>
        </p:nvSpPr>
        <p:spPr>
          <a:xfrm>
            <a:off x="16747104" y="830078"/>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16848863" y="931837"/>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5" name="TextBox 15"/>
          <p:cNvSpPr txBox="1"/>
          <p:nvPr/>
        </p:nvSpPr>
        <p:spPr>
          <a:xfrm>
            <a:off x="14797837" y="895350"/>
            <a:ext cx="1275835" cy="266700"/>
          </a:xfrm>
          <a:prstGeom prst="rect">
            <a:avLst/>
          </a:prstGeom>
        </p:spPr>
        <p:txBody>
          <a:bodyPr lIns="0" tIns="0" rIns="0" bIns="0" rtlCol="0" anchor="t">
            <a:spAutoFit/>
          </a:bodyPr>
          <a:lstStyle/>
          <a:p>
            <a:pPr>
              <a:lnSpc>
                <a:spcPts val="2160"/>
              </a:lnSpc>
            </a:pPr>
            <a:r>
              <a:rPr lang="en-US" sz="1800" dirty="0">
                <a:solidFill>
                  <a:srgbClr val="3B41C9"/>
                </a:solidFill>
                <a:latin typeface="Montaser Arabic"/>
              </a:rPr>
              <a:t>Search . . .</a:t>
            </a:r>
          </a:p>
        </p:txBody>
      </p:sp>
      <p:sp>
        <p:nvSpPr>
          <p:cNvPr id="16" name="Freeform 16"/>
          <p:cNvSpPr/>
          <p:nvPr/>
        </p:nvSpPr>
        <p:spPr>
          <a:xfrm>
            <a:off x="10811640" y="1609725"/>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TextBox 17"/>
          <p:cNvSpPr txBox="1"/>
          <p:nvPr/>
        </p:nvSpPr>
        <p:spPr>
          <a:xfrm>
            <a:off x="1927728" y="4806316"/>
            <a:ext cx="6309524" cy="4749163"/>
          </a:xfrm>
          <a:prstGeom prst="rect">
            <a:avLst/>
          </a:prstGeom>
        </p:spPr>
        <p:txBody>
          <a:bodyPr lIns="0" tIns="0" rIns="0" bIns="0" rtlCol="0" anchor="t">
            <a:spAutoFit/>
          </a:bodyPr>
          <a:lstStyle/>
          <a:p>
            <a:pPr>
              <a:lnSpc>
                <a:spcPts val="4200"/>
              </a:lnSpc>
            </a:pPr>
            <a:r>
              <a:rPr lang="en-US" sz="2100">
                <a:solidFill>
                  <a:srgbClr val="3B41C9"/>
                </a:solidFill>
                <a:latin typeface="Montaser Arabic"/>
              </a:rPr>
              <a:t>Sử dụng các thư viện và framework hỗ trợ cho việc phát triển ứng dụng Blockchain</a:t>
            </a:r>
          </a:p>
          <a:p>
            <a:pPr marL="453395" lvl="1" indent="-226697">
              <a:lnSpc>
                <a:spcPts val="4200"/>
              </a:lnSpc>
              <a:buFont typeface="Arial"/>
              <a:buChar char="•"/>
            </a:pPr>
            <a:r>
              <a:rPr lang="en-US" sz="2100">
                <a:solidFill>
                  <a:srgbClr val="3B41C9"/>
                </a:solidFill>
                <a:latin typeface="Montaser Arabic"/>
              </a:rPr>
              <a:t>Sử dụng Ethereum Smart Contract với các ngôn ngữ lập trình như Solidity</a:t>
            </a:r>
          </a:p>
          <a:p>
            <a:pPr marL="453395" lvl="1" indent="-226697">
              <a:lnSpc>
                <a:spcPts val="4200"/>
              </a:lnSpc>
              <a:buFont typeface="Arial"/>
              <a:buChar char="•"/>
            </a:pPr>
            <a:r>
              <a:rPr lang="en-US" sz="2100">
                <a:solidFill>
                  <a:srgbClr val="3B41C9"/>
                </a:solidFill>
                <a:latin typeface="Montaser Arabic"/>
              </a:rPr>
              <a:t>Sử dụng Hyperledger Fabric cho môi trường doanh nghiệp</a:t>
            </a:r>
          </a:p>
          <a:p>
            <a:pPr>
              <a:lnSpc>
                <a:spcPts val="4200"/>
              </a:lnSpc>
            </a:pPr>
            <a:r>
              <a:rPr lang="en-US" sz="2100">
                <a:solidFill>
                  <a:srgbClr val="3B41C9"/>
                </a:solidFill>
                <a:latin typeface="Montaser Arabic"/>
              </a:rPr>
              <a:t>Các ứng dụng mobile có thể sử dụng các SDK của các nền tảng Blockchain như Ethereum hoặc EOS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5" name="Freeform 5"/>
          <p:cNvSpPr/>
          <p:nvPr/>
        </p:nvSpPr>
        <p:spPr>
          <a:xfrm>
            <a:off x="16703756" y="829808"/>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805515" y="931567"/>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0547637" y="5450554"/>
            <a:ext cx="10155406" cy="10155406"/>
          </a:xfrm>
          <a:custGeom>
            <a:avLst/>
            <a:gdLst/>
            <a:ahLst/>
            <a:cxnLst/>
            <a:rect l="l" t="t" r="r" b="b"/>
            <a:pathLst>
              <a:path w="10155406" h="10155406">
                <a:moveTo>
                  <a:pt x="0" y="0"/>
                </a:moveTo>
                <a:lnTo>
                  <a:pt x="10155406" y="0"/>
                </a:lnTo>
                <a:lnTo>
                  <a:pt x="10155406" y="10155406"/>
                </a:lnTo>
                <a:lnTo>
                  <a:pt x="0" y="101554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10088090" y="2278922"/>
            <a:ext cx="6343265" cy="6343265"/>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BE4A"/>
            </a:solidFill>
          </p:spPr>
        </p:sp>
      </p:grpSp>
      <p:grpSp>
        <p:nvGrpSpPr>
          <p:cNvPr id="10" name="Group 10"/>
          <p:cNvGrpSpPr>
            <a:grpSpLocks noChangeAspect="1"/>
          </p:cNvGrpSpPr>
          <p:nvPr/>
        </p:nvGrpSpPr>
        <p:grpSpPr>
          <a:xfrm>
            <a:off x="10424853" y="2615696"/>
            <a:ext cx="5669739" cy="5669717"/>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24487" r="-24487"/>
              </a:stretch>
            </a:blipFill>
          </p:spPr>
        </p:sp>
      </p:grpSp>
      <p:sp>
        <p:nvSpPr>
          <p:cNvPr id="12" name="Freeform 12"/>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TextBox 13"/>
          <p:cNvSpPr txBox="1"/>
          <p:nvPr/>
        </p:nvSpPr>
        <p:spPr>
          <a:xfrm>
            <a:off x="14832953" y="931567"/>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serrat"/>
              </a:rPr>
              <a:t>Search . . .</a:t>
            </a:r>
          </a:p>
        </p:txBody>
      </p:sp>
      <p:sp>
        <p:nvSpPr>
          <p:cNvPr id="14" name="TextBox 14"/>
          <p:cNvSpPr txBox="1"/>
          <p:nvPr/>
        </p:nvSpPr>
        <p:spPr>
          <a:xfrm>
            <a:off x="1510784" y="2908127"/>
            <a:ext cx="8133184" cy="3660541"/>
          </a:xfrm>
          <a:prstGeom prst="rect">
            <a:avLst/>
          </a:prstGeom>
        </p:spPr>
        <p:txBody>
          <a:bodyPr lIns="0" tIns="0" rIns="0" bIns="0" rtlCol="0" anchor="t">
            <a:spAutoFit/>
          </a:bodyPr>
          <a:lstStyle/>
          <a:p>
            <a:pPr>
              <a:lnSpc>
                <a:spcPts val="14645"/>
              </a:lnSpc>
            </a:pPr>
            <a:r>
              <a:rPr lang="en-US" sz="10535">
                <a:solidFill>
                  <a:srgbClr val="3B41C9"/>
                </a:solidFill>
                <a:latin typeface="Montaser Arabic Bold"/>
              </a:rPr>
              <a:t>KẾT QUẢ DỰ KIẾN</a:t>
            </a:r>
          </a:p>
        </p:txBody>
      </p:sp>
      <p:sp>
        <p:nvSpPr>
          <p:cNvPr id="15" name="Freeform 15"/>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a:off x="716896" y="6813173"/>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Freeform 17"/>
          <p:cNvSpPr/>
          <p:nvPr/>
        </p:nvSpPr>
        <p:spPr>
          <a:xfrm>
            <a:off x="4796729" y="-80952"/>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8" name="Freeform 18"/>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9" name="Freeform 19"/>
          <p:cNvSpPr/>
          <p:nvPr/>
        </p:nvSpPr>
        <p:spPr>
          <a:xfrm flipH="1">
            <a:off x="559709" y="8100527"/>
            <a:ext cx="1712527" cy="1712527"/>
          </a:xfrm>
          <a:custGeom>
            <a:avLst/>
            <a:gdLst/>
            <a:ahLst/>
            <a:cxnLst/>
            <a:rect l="l" t="t" r="r" b="b"/>
            <a:pathLst>
              <a:path w="1712527" h="1712527">
                <a:moveTo>
                  <a:pt x="1712527" y="0"/>
                </a:moveTo>
                <a:lnTo>
                  <a:pt x="0" y="0"/>
                </a:lnTo>
                <a:lnTo>
                  <a:pt x="0" y="1712528"/>
                </a:lnTo>
                <a:lnTo>
                  <a:pt x="1712527" y="1712528"/>
                </a:lnTo>
                <a:lnTo>
                  <a:pt x="1712527" y="0"/>
                </a:lnTo>
                <a:close/>
              </a:path>
            </a:pathLst>
          </a:custGeom>
          <a:blipFill>
            <a:blip r:embed="rId20">
              <a:extLst>
                <a:ext uri="{96DAC541-7B7A-43D3-8B79-37D633B846F1}">
                  <asvg:svgBlip xmlns:asvg="http://schemas.microsoft.com/office/drawing/2016/SVG/main" r:embed="rId21"/>
                </a:ext>
              </a:extLst>
            </a:blip>
            <a:stretch>
              <a:fillRect/>
            </a:stretch>
          </a:blipFill>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a:off x="1028700" y="7948795"/>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a:off x="0" y="8845866"/>
            <a:ext cx="2261813" cy="2261813"/>
          </a:xfrm>
          <a:custGeom>
            <a:avLst/>
            <a:gdLst/>
            <a:ahLst/>
            <a:cxnLst/>
            <a:rect l="l" t="t" r="r" b="b"/>
            <a:pathLst>
              <a:path w="2261813" h="2261813">
                <a:moveTo>
                  <a:pt x="2261813" y="0"/>
                </a:moveTo>
                <a:lnTo>
                  <a:pt x="0" y="0"/>
                </a:lnTo>
                <a:lnTo>
                  <a:pt x="0" y="2261814"/>
                </a:lnTo>
                <a:lnTo>
                  <a:pt x="2261813" y="2261814"/>
                </a:lnTo>
                <a:lnTo>
                  <a:pt x="2261813"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5400000">
            <a:off x="-5581356" y="5046844"/>
            <a:ext cx="10155406" cy="10155406"/>
          </a:xfrm>
          <a:custGeom>
            <a:avLst/>
            <a:gdLst/>
            <a:ahLst/>
            <a:cxnLst/>
            <a:rect l="l" t="t" r="r" b="b"/>
            <a:pathLst>
              <a:path w="10155406" h="10155406">
                <a:moveTo>
                  <a:pt x="0" y="0"/>
                </a:moveTo>
                <a:lnTo>
                  <a:pt x="10155406" y="0"/>
                </a:lnTo>
                <a:lnTo>
                  <a:pt x="10155406" y="10155406"/>
                </a:lnTo>
                <a:lnTo>
                  <a:pt x="0" y="1015540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6" name="Group 6"/>
          <p:cNvGrpSpPr>
            <a:grpSpLocks noChangeAspect="1"/>
          </p:cNvGrpSpPr>
          <p:nvPr/>
        </p:nvGrpSpPr>
        <p:grpSpPr>
          <a:xfrm>
            <a:off x="1756382" y="5705845"/>
            <a:ext cx="2902539" cy="2999690"/>
            <a:chOff x="0" y="0"/>
            <a:chExt cx="6362700" cy="6575666"/>
          </a:xfrm>
        </p:grpSpPr>
        <p:sp>
          <p:nvSpPr>
            <p:cNvPr id="7" name="Freeform 7"/>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9"/>
              <a:stretch>
                <a:fillRect l="-24578" r="-30452"/>
              </a:stretch>
            </a:blipFill>
          </p:spPr>
        </p:sp>
      </p:grpSp>
      <p:grpSp>
        <p:nvGrpSpPr>
          <p:cNvPr id="8" name="Group 8"/>
          <p:cNvGrpSpPr>
            <a:grpSpLocks noChangeAspect="1"/>
          </p:cNvGrpSpPr>
          <p:nvPr/>
        </p:nvGrpSpPr>
        <p:grpSpPr>
          <a:xfrm>
            <a:off x="1756382" y="2451060"/>
            <a:ext cx="2902539" cy="2999690"/>
            <a:chOff x="0" y="0"/>
            <a:chExt cx="6362700" cy="6575666"/>
          </a:xfrm>
        </p:grpSpPr>
        <p:sp>
          <p:nvSpPr>
            <p:cNvPr id="9" name="Freeform 9"/>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0"/>
              <a:stretch>
                <a:fillRect l="-55030"/>
              </a:stretch>
            </a:blipFill>
          </p:spPr>
        </p:sp>
      </p:grpSp>
      <p:grpSp>
        <p:nvGrpSpPr>
          <p:cNvPr id="10" name="Group 10"/>
          <p:cNvGrpSpPr>
            <a:grpSpLocks noChangeAspect="1"/>
          </p:cNvGrpSpPr>
          <p:nvPr/>
        </p:nvGrpSpPr>
        <p:grpSpPr>
          <a:xfrm>
            <a:off x="4916950" y="2451060"/>
            <a:ext cx="2902539" cy="2999690"/>
            <a:chOff x="0" y="0"/>
            <a:chExt cx="6362700" cy="6575666"/>
          </a:xfrm>
        </p:grpSpPr>
        <p:sp>
          <p:nvSpPr>
            <p:cNvPr id="11" name="Freeform 11"/>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1"/>
              <a:stretch>
                <a:fillRect l="-26468" r="-28562"/>
              </a:stretch>
            </a:blipFill>
          </p:spPr>
        </p:sp>
      </p:grpSp>
      <p:grpSp>
        <p:nvGrpSpPr>
          <p:cNvPr id="12" name="Group 12"/>
          <p:cNvGrpSpPr/>
          <p:nvPr/>
        </p:nvGrpSpPr>
        <p:grpSpPr>
          <a:xfrm>
            <a:off x="4916950" y="5705845"/>
            <a:ext cx="2902539" cy="2999690"/>
            <a:chOff x="0" y="0"/>
            <a:chExt cx="764455" cy="790042"/>
          </a:xfrm>
        </p:grpSpPr>
        <p:sp>
          <p:nvSpPr>
            <p:cNvPr id="13" name="Freeform 13"/>
            <p:cNvSpPr/>
            <p:nvPr/>
          </p:nvSpPr>
          <p:spPr>
            <a:xfrm>
              <a:off x="0" y="0"/>
              <a:ext cx="764455" cy="790042"/>
            </a:xfrm>
            <a:custGeom>
              <a:avLst/>
              <a:gdLst/>
              <a:ahLst/>
              <a:cxnLst/>
              <a:rect l="l" t="t" r="r" b="b"/>
              <a:pathLst>
                <a:path w="764455" h="790042">
                  <a:moveTo>
                    <a:pt x="136032" y="0"/>
                  </a:moveTo>
                  <a:lnTo>
                    <a:pt x="628423" y="0"/>
                  </a:lnTo>
                  <a:cubicBezTo>
                    <a:pt x="664501" y="0"/>
                    <a:pt x="699101" y="14332"/>
                    <a:pt x="724612" y="39843"/>
                  </a:cubicBezTo>
                  <a:cubicBezTo>
                    <a:pt x="750123" y="65354"/>
                    <a:pt x="764455" y="99954"/>
                    <a:pt x="764455" y="136032"/>
                  </a:cubicBezTo>
                  <a:lnTo>
                    <a:pt x="764455" y="654010"/>
                  </a:lnTo>
                  <a:cubicBezTo>
                    <a:pt x="764455" y="729138"/>
                    <a:pt x="703551" y="790042"/>
                    <a:pt x="628423" y="790042"/>
                  </a:cubicBezTo>
                  <a:lnTo>
                    <a:pt x="136032" y="790042"/>
                  </a:lnTo>
                  <a:cubicBezTo>
                    <a:pt x="60904" y="790042"/>
                    <a:pt x="0" y="729138"/>
                    <a:pt x="0" y="654010"/>
                  </a:cubicBezTo>
                  <a:lnTo>
                    <a:pt x="0" y="136032"/>
                  </a:lnTo>
                  <a:cubicBezTo>
                    <a:pt x="0" y="60904"/>
                    <a:pt x="60904" y="0"/>
                    <a:pt x="136032" y="0"/>
                  </a:cubicBezTo>
                  <a:close/>
                </a:path>
              </a:pathLst>
            </a:custGeom>
            <a:solidFill>
              <a:srgbClr val="3B41C9"/>
            </a:solidFill>
          </p:spPr>
        </p:sp>
        <p:sp>
          <p:nvSpPr>
            <p:cNvPr id="14" name="TextBox 14"/>
            <p:cNvSpPr txBox="1"/>
            <p:nvPr/>
          </p:nvSpPr>
          <p:spPr>
            <a:xfrm>
              <a:off x="0" y="0"/>
              <a:ext cx="812800" cy="812800"/>
            </a:xfrm>
            <a:prstGeom prst="rect">
              <a:avLst/>
            </a:prstGeom>
          </p:spPr>
          <p:txBody>
            <a:bodyPr lIns="50800" tIns="50800" rIns="50800" bIns="50800" rtlCol="0" anchor="ctr"/>
            <a:lstStyle/>
            <a:p>
              <a:pPr algn="ctr">
                <a:lnSpc>
                  <a:spcPts val="2160"/>
                </a:lnSpc>
              </a:pPr>
              <a:endParaRPr/>
            </a:p>
          </p:txBody>
        </p:sp>
      </p:grpSp>
      <p:sp>
        <p:nvSpPr>
          <p:cNvPr id="15" name="TextBox 15"/>
          <p:cNvSpPr txBox="1"/>
          <p:nvPr/>
        </p:nvSpPr>
        <p:spPr>
          <a:xfrm>
            <a:off x="8758017" y="2118523"/>
            <a:ext cx="7229635" cy="857250"/>
          </a:xfrm>
          <a:prstGeom prst="rect">
            <a:avLst/>
          </a:prstGeom>
        </p:spPr>
        <p:txBody>
          <a:bodyPr lIns="0" tIns="0" rIns="0" bIns="0" rtlCol="0" anchor="t">
            <a:spAutoFit/>
          </a:bodyPr>
          <a:lstStyle/>
          <a:p>
            <a:pPr>
              <a:lnSpc>
                <a:spcPts val="6600"/>
              </a:lnSpc>
            </a:pPr>
            <a:r>
              <a:rPr lang="en-US" sz="6000">
                <a:solidFill>
                  <a:srgbClr val="3B41C9"/>
                </a:solidFill>
                <a:latin typeface="Montaser Arabic Bold"/>
              </a:rPr>
              <a:t>KẾT QUẢ DỰ KIẾN</a:t>
            </a:r>
          </a:p>
        </p:txBody>
      </p:sp>
      <p:sp>
        <p:nvSpPr>
          <p:cNvPr id="16" name="TextBox 16"/>
          <p:cNvSpPr txBox="1"/>
          <p:nvPr/>
        </p:nvSpPr>
        <p:spPr>
          <a:xfrm>
            <a:off x="8758017" y="3178469"/>
            <a:ext cx="8074779" cy="5928359"/>
          </a:xfrm>
          <a:prstGeom prst="rect">
            <a:avLst/>
          </a:prstGeom>
        </p:spPr>
        <p:txBody>
          <a:bodyPr lIns="0" tIns="0" rIns="0" bIns="0" rtlCol="0" anchor="t">
            <a:spAutoFit/>
          </a:bodyPr>
          <a:lstStyle/>
          <a:p>
            <a:pPr algn="just">
              <a:lnSpc>
                <a:spcPts val="2940"/>
              </a:lnSpc>
            </a:pPr>
            <a:r>
              <a:rPr lang="en-US" sz="2100">
                <a:solidFill>
                  <a:srgbClr val="3B41C9"/>
                </a:solidFill>
                <a:latin typeface="Montserrat"/>
              </a:rPr>
              <a:t>Sản phẩm cuối cùng: hệ thống hoàn chỉnh với các ứng dụng web và ứng dụng trên thiết bị di động, đáp ứng nhu cầu của end user trong việc quản lý thông tin, chứng thực tài liệu hàng hóa và thực hiện giao dịch tại cảng Hải Phòng.</a:t>
            </a:r>
          </a:p>
          <a:p>
            <a:pPr marL="453395" lvl="1" indent="-226697" algn="just">
              <a:lnSpc>
                <a:spcPts val="2940"/>
              </a:lnSpc>
              <a:buFont typeface="Arial"/>
              <a:buChar char="•"/>
            </a:pPr>
            <a:r>
              <a:rPr lang="en-US" sz="2100">
                <a:solidFill>
                  <a:srgbClr val="3B41C9"/>
                </a:solidFill>
                <a:latin typeface="Montserrat"/>
              </a:rPr>
              <a:t>Ngôn ngữ và framework có thể sử dụng để phát triển web app: JavaScript (Reactjs, Angular, Vue.js), Python (Django, Flask), Java (Spring Boot).</a:t>
            </a:r>
          </a:p>
          <a:p>
            <a:pPr marL="453395" lvl="1" indent="-226697" algn="just">
              <a:lnSpc>
                <a:spcPts val="2940"/>
              </a:lnSpc>
              <a:buFont typeface="Arial"/>
              <a:buChar char="•"/>
            </a:pPr>
            <a:r>
              <a:rPr lang="en-US" sz="2100">
                <a:solidFill>
                  <a:srgbClr val="3B41C9"/>
                </a:solidFill>
                <a:latin typeface="Montserrat"/>
              </a:rPr>
              <a:t>Những ngôn ngữ, thư viện, framework và CSDL có thể sử dụng trong phát triển ứng dụng trên mobile: Swift (SwiftUI), Kotlin, JavaScript (React Native), Dart (Flutter).</a:t>
            </a:r>
          </a:p>
          <a:p>
            <a:pPr marL="453395" lvl="1" indent="-226697" algn="just">
              <a:lnSpc>
                <a:spcPts val="2940"/>
              </a:lnSpc>
              <a:buFont typeface="Arial"/>
              <a:buChar char="•"/>
            </a:pPr>
            <a:r>
              <a:rPr lang="en-US" sz="2100">
                <a:solidFill>
                  <a:srgbClr val="3B41C9"/>
                </a:solidFill>
                <a:latin typeface="Montserrat"/>
              </a:rPr>
              <a:t>Những ngôn ngữ, framework có thể được sử dụng xây dựng ứng dụng Blockchain: Solidity, JavaScript, Truffle, OpenZeppelin, Ethereum, Hyperledger Fabric, InterPlanetary File System.</a:t>
            </a:r>
          </a:p>
          <a:p>
            <a:pPr algn="just">
              <a:lnSpc>
                <a:spcPts val="2940"/>
              </a:lnSpc>
            </a:pPr>
            <a:r>
              <a:rPr lang="en-US" sz="2100">
                <a:solidFill>
                  <a:srgbClr val="3B41C9"/>
                </a:solidFill>
                <a:latin typeface="Montserrat Bold Italics"/>
              </a:rPr>
              <a:t>Cảng Hải Phòng trở thành một cơ sở hạ tầng công nghệ thông tin hiện đại, linh hoạt và an toàn</a:t>
            </a:r>
          </a:p>
        </p:txBody>
      </p:sp>
      <p:sp>
        <p:nvSpPr>
          <p:cNvPr id="17" name="Freeform 17"/>
          <p:cNvSpPr/>
          <p:nvPr/>
        </p:nvSpPr>
        <p:spPr>
          <a:xfrm>
            <a:off x="8874535" y="9701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970997" y="91997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rot="5400000">
            <a:off x="14422662" y="-727854"/>
            <a:ext cx="5153784" cy="2576892"/>
          </a:xfrm>
          <a:custGeom>
            <a:avLst/>
            <a:gdLst/>
            <a:ahLst/>
            <a:cxnLst/>
            <a:rect l="l" t="t" r="r" b="b"/>
            <a:pathLst>
              <a:path w="5153784" h="2576892">
                <a:moveTo>
                  <a:pt x="0" y="0"/>
                </a:moveTo>
                <a:lnTo>
                  <a:pt x="5153784" y="0"/>
                </a:lnTo>
                <a:lnTo>
                  <a:pt x="5153784" y="2576892"/>
                </a:lnTo>
                <a:lnTo>
                  <a:pt x="0" y="257689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0" name="AutoShape 20"/>
          <p:cNvSpPr/>
          <p:nvPr/>
        </p:nvSpPr>
        <p:spPr>
          <a:xfrm>
            <a:off x="14716004" y="648948"/>
            <a:ext cx="2543296" cy="0"/>
          </a:xfrm>
          <a:prstGeom prst="line">
            <a:avLst/>
          </a:prstGeom>
          <a:ln w="581025" cap="rnd">
            <a:solidFill>
              <a:srgbClr val="3B41C9"/>
            </a:solidFill>
            <a:prstDash val="solid"/>
            <a:headEnd type="none" w="sm" len="sm"/>
            <a:tailEnd type="none" w="sm" len="sm"/>
          </a:ln>
        </p:spPr>
      </p:sp>
      <p:sp>
        <p:nvSpPr>
          <p:cNvPr id="21" name="Freeform 21"/>
          <p:cNvSpPr/>
          <p:nvPr/>
        </p:nvSpPr>
        <p:spPr>
          <a:xfrm>
            <a:off x="16751921" y="422558"/>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2" name="Freeform 22"/>
          <p:cNvSpPr/>
          <p:nvPr/>
        </p:nvSpPr>
        <p:spPr>
          <a:xfrm>
            <a:off x="16853680" y="528807"/>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3" name="TextBox 23"/>
          <p:cNvSpPr txBox="1"/>
          <p:nvPr/>
        </p:nvSpPr>
        <p:spPr>
          <a:xfrm>
            <a:off x="14987423" y="515598"/>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aser Arabic"/>
              </a:rPr>
              <a:t>Search . .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804201" y="798344"/>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905960" y="900103"/>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5400000" flipH="1">
            <a:off x="16575473"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5400000" flipH="1">
            <a:off x="16205818" y="8168535"/>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369655" y="3375707"/>
            <a:ext cx="4149477" cy="6055029"/>
            <a:chOff x="0" y="0"/>
            <a:chExt cx="6888894" cy="10052459"/>
          </a:xfrm>
        </p:grpSpPr>
        <p:sp>
          <p:nvSpPr>
            <p:cNvPr id="9" name="Freeform 9"/>
            <p:cNvSpPr/>
            <p:nvPr/>
          </p:nvSpPr>
          <p:spPr>
            <a:xfrm>
              <a:off x="0" y="0"/>
              <a:ext cx="6888893" cy="10052459"/>
            </a:xfrm>
            <a:custGeom>
              <a:avLst/>
              <a:gdLst/>
              <a:ahLst/>
              <a:cxnLst/>
              <a:rect l="l" t="t" r="r" b="b"/>
              <a:pathLst>
                <a:path w="6888893" h="10052459">
                  <a:moveTo>
                    <a:pt x="0" y="0"/>
                  </a:moveTo>
                  <a:lnTo>
                    <a:pt x="0" y="10052459"/>
                  </a:lnTo>
                  <a:lnTo>
                    <a:pt x="6888893" y="10052459"/>
                  </a:lnTo>
                  <a:lnTo>
                    <a:pt x="6888893" y="0"/>
                  </a:lnTo>
                  <a:lnTo>
                    <a:pt x="0" y="0"/>
                  </a:lnTo>
                  <a:close/>
                  <a:moveTo>
                    <a:pt x="6827934" y="9991499"/>
                  </a:moveTo>
                  <a:lnTo>
                    <a:pt x="59690" y="9991499"/>
                  </a:lnTo>
                  <a:lnTo>
                    <a:pt x="59690" y="59690"/>
                  </a:lnTo>
                  <a:lnTo>
                    <a:pt x="6827934" y="59690"/>
                  </a:lnTo>
                  <a:lnTo>
                    <a:pt x="6827934" y="9991499"/>
                  </a:lnTo>
                  <a:close/>
                </a:path>
              </a:pathLst>
            </a:custGeom>
            <a:solidFill>
              <a:srgbClr val="F2BE40"/>
            </a:solidFill>
          </p:spPr>
        </p:sp>
      </p:grpSp>
      <p:grpSp>
        <p:nvGrpSpPr>
          <p:cNvPr id="10" name="Group 10"/>
          <p:cNvGrpSpPr/>
          <p:nvPr/>
        </p:nvGrpSpPr>
        <p:grpSpPr>
          <a:xfrm>
            <a:off x="1424512" y="2355826"/>
            <a:ext cx="2039763" cy="203976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B41C9"/>
            </a:solidFill>
          </p:spPr>
        </p:sp>
      </p:grpSp>
      <p:grpSp>
        <p:nvGrpSpPr>
          <p:cNvPr id="12" name="Group 12"/>
          <p:cNvGrpSpPr/>
          <p:nvPr/>
        </p:nvGrpSpPr>
        <p:grpSpPr>
          <a:xfrm>
            <a:off x="4837360" y="3375707"/>
            <a:ext cx="4149477" cy="6055029"/>
            <a:chOff x="0" y="0"/>
            <a:chExt cx="6888894" cy="10052459"/>
          </a:xfrm>
        </p:grpSpPr>
        <p:sp>
          <p:nvSpPr>
            <p:cNvPr id="13" name="Freeform 13"/>
            <p:cNvSpPr/>
            <p:nvPr/>
          </p:nvSpPr>
          <p:spPr>
            <a:xfrm>
              <a:off x="0" y="0"/>
              <a:ext cx="6888893" cy="10052459"/>
            </a:xfrm>
            <a:custGeom>
              <a:avLst/>
              <a:gdLst/>
              <a:ahLst/>
              <a:cxnLst/>
              <a:rect l="l" t="t" r="r" b="b"/>
              <a:pathLst>
                <a:path w="6888893" h="10052459">
                  <a:moveTo>
                    <a:pt x="0" y="0"/>
                  </a:moveTo>
                  <a:lnTo>
                    <a:pt x="0" y="10052459"/>
                  </a:lnTo>
                  <a:lnTo>
                    <a:pt x="6888893" y="10052459"/>
                  </a:lnTo>
                  <a:lnTo>
                    <a:pt x="6888893" y="0"/>
                  </a:lnTo>
                  <a:lnTo>
                    <a:pt x="0" y="0"/>
                  </a:lnTo>
                  <a:close/>
                  <a:moveTo>
                    <a:pt x="6827934" y="9991499"/>
                  </a:moveTo>
                  <a:lnTo>
                    <a:pt x="59690" y="9991499"/>
                  </a:lnTo>
                  <a:lnTo>
                    <a:pt x="59690" y="59690"/>
                  </a:lnTo>
                  <a:lnTo>
                    <a:pt x="6827934" y="59690"/>
                  </a:lnTo>
                  <a:lnTo>
                    <a:pt x="6827934" y="9991499"/>
                  </a:lnTo>
                  <a:close/>
                </a:path>
              </a:pathLst>
            </a:custGeom>
            <a:solidFill>
              <a:srgbClr val="F2BE40"/>
            </a:solidFill>
          </p:spPr>
        </p:sp>
      </p:grpSp>
      <p:grpSp>
        <p:nvGrpSpPr>
          <p:cNvPr id="14" name="Group 14"/>
          <p:cNvGrpSpPr/>
          <p:nvPr/>
        </p:nvGrpSpPr>
        <p:grpSpPr>
          <a:xfrm>
            <a:off x="5892217" y="2355826"/>
            <a:ext cx="2039763" cy="2039763"/>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B41C9"/>
            </a:solidFill>
          </p:spPr>
        </p:sp>
      </p:grpSp>
      <p:sp>
        <p:nvSpPr>
          <p:cNvPr id="16" name="Freeform 16"/>
          <p:cNvSpPr/>
          <p:nvPr/>
        </p:nvSpPr>
        <p:spPr>
          <a:xfrm>
            <a:off x="-20574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7" name="Group 17"/>
          <p:cNvGrpSpPr/>
          <p:nvPr/>
        </p:nvGrpSpPr>
        <p:grpSpPr>
          <a:xfrm>
            <a:off x="9305065" y="3375707"/>
            <a:ext cx="4149477" cy="6055029"/>
            <a:chOff x="0" y="0"/>
            <a:chExt cx="6888894" cy="10052459"/>
          </a:xfrm>
        </p:grpSpPr>
        <p:sp>
          <p:nvSpPr>
            <p:cNvPr id="18" name="Freeform 18"/>
            <p:cNvSpPr/>
            <p:nvPr/>
          </p:nvSpPr>
          <p:spPr>
            <a:xfrm>
              <a:off x="0" y="0"/>
              <a:ext cx="6888893" cy="10052459"/>
            </a:xfrm>
            <a:custGeom>
              <a:avLst/>
              <a:gdLst/>
              <a:ahLst/>
              <a:cxnLst/>
              <a:rect l="l" t="t" r="r" b="b"/>
              <a:pathLst>
                <a:path w="6888893" h="10052459">
                  <a:moveTo>
                    <a:pt x="0" y="0"/>
                  </a:moveTo>
                  <a:lnTo>
                    <a:pt x="0" y="10052459"/>
                  </a:lnTo>
                  <a:lnTo>
                    <a:pt x="6888893" y="10052459"/>
                  </a:lnTo>
                  <a:lnTo>
                    <a:pt x="6888893" y="0"/>
                  </a:lnTo>
                  <a:lnTo>
                    <a:pt x="0" y="0"/>
                  </a:lnTo>
                  <a:close/>
                  <a:moveTo>
                    <a:pt x="6827934" y="9991499"/>
                  </a:moveTo>
                  <a:lnTo>
                    <a:pt x="59690" y="9991499"/>
                  </a:lnTo>
                  <a:lnTo>
                    <a:pt x="59690" y="59690"/>
                  </a:lnTo>
                  <a:lnTo>
                    <a:pt x="6827934" y="59690"/>
                  </a:lnTo>
                  <a:lnTo>
                    <a:pt x="6827934" y="9991499"/>
                  </a:lnTo>
                  <a:close/>
                </a:path>
              </a:pathLst>
            </a:custGeom>
            <a:solidFill>
              <a:srgbClr val="F2BE40"/>
            </a:solidFill>
          </p:spPr>
        </p:sp>
      </p:grpSp>
      <p:grpSp>
        <p:nvGrpSpPr>
          <p:cNvPr id="19" name="Group 19"/>
          <p:cNvGrpSpPr/>
          <p:nvPr/>
        </p:nvGrpSpPr>
        <p:grpSpPr>
          <a:xfrm>
            <a:off x="10359922" y="2355826"/>
            <a:ext cx="2039763" cy="2039763"/>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B41C9"/>
            </a:solidFill>
          </p:spPr>
        </p:sp>
      </p:grpSp>
      <p:sp>
        <p:nvSpPr>
          <p:cNvPr id="21" name="Freeform 21"/>
          <p:cNvSpPr/>
          <p:nvPr/>
        </p:nvSpPr>
        <p:spPr>
          <a:xfrm>
            <a:off x="15913926" y="2854233"/>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2" name="Freeform 22"/>
          <p:cNvSpPr/>
          <p:nvPr/>
        </p:nvSpPr>
        <p:spPr>
          <a:xfrm>
            <a:off x="187472" y="9865135"/>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nvGrpSpPr>
          <p:cNvPr id="23" name="Group 23"/>
          <p:cNvGrpSpPr/>
          <p:nvPr/>
        </p:nvGrpSpPr>
        <p:grpSpPr>
          <a:xfrm>
            <a:off x="13768868" y="3366182"/>
            <a:ext cx="4149477" cy="6055029"/>
            <a:chOff x="0" y="0"/>
            <a:chExt cx="6888894" cy="10052459"/>
          </a:xfrm>
        </p:grpSpPr>
        <p:sp>
          <p:nvSpPr>
            <p:cNvPr id="24" name="Freeform 24"/>
            <p:cNvSpPr/>
            <p:nvPr/>
          </p:nvSpPr>
          <p:spPr>
            <a:xfrm>
              <a:off x="0" y="0"/>
              <a:ext cx="6888893" cy="10052459"/>
            </a:xfrm>
            <a:custGeom>
              <a:avLst/>
              <a:gdLst/>
              <a:ahLst/>
              <a:cxnLst/>
              <a:rect l="l" t="t" r="r" b="b"/>
              <a:pathLst>
                <a:path w="6888893" h="10052459">
                  <a:moveTo>
                    <a:pt x="0" y="0"/>
                  </a:moveTo>
                  <a:lnTo>
                    <a:pt x="0" y="10052459"/>
                  </a:lnTo>
                  <a:lnTo>
                    <a:pt x="6888893" y="10052459"/>
                  </a:lnTo>
                  <a:lnTo>
                    <a:pt x="6888893" y="0"/>
                  </a:lnTo>
                  <a:lnTo>
                    <a:pt x="0" y="0"/>
                  </a:lnTo>
                  <a:close/>
                  <a:moveTo>
                    <a:pt x="6827934" y="9991499"/>
                  </a:moveTo>
                  <a:lnTo>
                    <a:pt x="59690" y="9991499"/>
                  </a:lnTo>
                  <a:lnTo>
                    <a:pt x="59690" y="59690"/>
                  </a:lnTo>
                  <a:lnTo>
                    <a:pt x="6827934" y="59690"/>
                  </a:lnTo>
                  <a:lnTo>
                    <a:pt x="6827934" y="9991499"/>
                  </a:lnTo>
                  <a:close/>
                </a:path>
              </a:pathLst>
            </a:custGeom>
            <a:solidFill>
              <a:srgbClr val="F2BE40"/>
            </a:solidFill>
          </p:spPr>
        </p:sp>
      </p:grpSp>
      <p:grpSp>
        <p:nvGrpSpPr>
          <p:cNvPr id="25" name="Group 25"/>
          <p:cNvGrpSpPr/>
          <p:nvPr/>
        </p:nvGrpSpPr>
        <p:grpSpPr>
          <a:xfrm>
            <a:off x="14823725" y="2346301"/>
            <a:ext cx="2039763" cy="2039763"/>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B41C9"/>
            </a:solidFill>
          </p:spPr>
        </p:sp>
      </p:grpSp>
      <p:sp>
        <p:nvSpPr>
          <p:cNvPr id="27" name="Freeform 27"/>
          <p:cNvSpPr/>
          <p:nvPr/>
        </p:nvSpPr>
        <p:spPr>
          <a:xfrm>
            <a:off x="15199453" y="2783887"/>
            <a:ext cx="1428946" cy="1164591"/>
          </a:xfrm>
          <a:custGeom>
            <a:avLst/>
            <a:gdLst/>
            <a:ahLst/>
            <a:cxnLst/>
            <a:rect l="l" t="t" r="r" b="b"/>
            <a:pathLst>
              <a:path w="1428946" h="1164591">
                <a:moveTo>
                  <a:pt x="0" y="0"/>
                </a:moveTo>
                <a:lnTo>
                  <a:pt x="1428946" y="0"/>
                </a:lnTo>
                <a:lnTo>
                  <a:pt x="1428946" y="1164591"/>
                </a:lnTo>
                <a:lnTo>
                  <a:pt x="0" y="116459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8" name="Freeform 28"/>
          <p:cNvSpPr/>
          <p:nvPr/>
        </p:nvSpPr>
        <p:spPr>
          <a:xfrm>
            <a:off x="10726711" y="2717819"/>
            <a:ext cx="1296726" cy="1296726"/>
          </a:xfrm>
          <a:custGeom>
            <a:avLst/>
            <a:gdLst/>
            <a:ahLst/>
            <a:cxnLst/>
            <a:rect l="l" t="t" r="r" b="b"/>
            <a:pathLst>
              <a:path w="1296726" h="1296726">
                <a:moveTo>
                  <a:pt x="0" y="0"/>
                </a:moveTo>
                <a:lnTo>
                  <a:pt x="1296726" y="0"/>
                </a:lnTo>
                <a:lnTo>
                  <a:pt x="1296726" y="1296726"/>
                </a:lnTo>
                <a:lnTo>
                  <a:pt x="0" y="129672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9" name="Freeform 29"/>
          <p:cNvSpPr/>
          <p:nvPr/>
        </p:nvSpPr>
        <p:spPr>
          <a:xfrm>
            <a:off x="6361252" y="2717819"/>
            <a:ext cx="1101693" cy="1237857"/>
          </a:xfrm>
          <a:custGeom>
            <a:avLst/>
            <a:gdLst/>
            <a:ahLst/>
            <a:cxnLst/>
            <a:rect l="l" t="t" r="r" b="b"/>
            <a:pathLst>
              <a:path w="1101693" h="1237857">
                <a:moveTo>
                  <a:pt x="0" y="0"/>
                </a:moveTo>
                <a:lnTo>
                  <a:pt x="1101693" y="0"/>
                </a:lnTo>
                <a:lnTo>
                  <a:pt x="1101693" y="1237857"/>
                </a:lnTo>
                <a:lnTo>
                  <a:pt x="0" y="1237857"/>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30" name="Freeform 30"/>
          <p:cNvSpPr/>
          <p:nvPr/>
        </p:nvSpPr>
        <p:spPr>
          <a:xfrm>
            <a:off x="1859384" y="2795551"/>
            <a:ext cx="1179479" cy="1160312"/>
          </a:xfrm>
          <a:custGeom>
            <a:avLst/>
            <a:gdLst/>
            <a:ahLst/>
            <a:cxnLst/>
            <a:rect l="l" t="t" r="r" b="b"/>
            <a:pathLst>
              <a:path w="1179479" h="1160312">
                <a:moveTo>
                  <a:pt x="0" y="0"/>
                </a:moveTo>
                <a:lnTo>
                  <a:pt x="1179479" y="0"/>
                </a:lnTo>
                <a:lnTo>
                  <a:pt x="1179479" y="1160312"/>
                </a:lnTo>
                <a:lnTo>
                  <a:pt x="0" y="116031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sp>
      <p:sp>
        <p:nvSpPr>
          <p:cNvPr id="31" name="TextBox 31"/>
          <p:cNvSpPr txBox="1"/>
          <p:nvPr/>
        </p:nvSpPr>
        <p:spPr>
          <a:xfrm>
            <a:off x="14853034" y="917551"/>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aser Arabic"/>
              </a:rPr>
              <a:t>Search . . .</a:t>
            </a:r>
          </a:p>
        </p:txBody>
      </p:sp>
      <p:sp>
        <p:nvSpPr>
          <p:cNvPr id="32" name="TextBox 32"/>
          <p:cNvSpPr txBox="1"/>
          <p:nvPr/>
        </p:nvSpPr>
        <p:spPr>
          <a:xfrm>
            <a:off x="808632" y="6203494"/>
            <a:ext cx="3271523" cy="2506979"/>
          </a:xfrm>
          <a:prstGeom prst="rect">
            <a:avLst/>
          </a:prstGeom>
        </p:spPr>
        <p:txBody>
          <a:bodyPr lIns="0" tIns="0" rIns="0" bIns="0" rtlCol="0" anchor="t">
            <a:spAutoFit/>
          </a:bodyPr>
          <a:lstStyle/>
          <a:p>
            <a:pPr algn="just">
              <a:lnSpc>
                <a:spcPts val="2520"/>
              </a:lnSpc>
            </a:pPr>
            <a:r>
              <a:rPr lang="en-US" sz="1800">
                <a:solidFill>
                  <a:srgbClr val="3B41C9"/>
                </a:solidFill>
                <a:latin typeface="Montaser Arabic"/>
              </a:rPr>
              <a:t>Blockchain giúp cho tất cả các bên tham gia có thể truy cập và xem thông tin hàng hóa một cách minh bạch và không thể sửa đổi, tạo lòng tin và minh bạch trong quá trình giao dịch.</a:t>
            </a:r>
          </a:p>
          <a:p>
            <a:pPr algn="just">
              <a:lnSpc>
                <a:spcPts val="2520"/>
              </a:lnSpc>
            </a:pPr>
            <a:endParaRPr lang="en-US" sz="1800">
              <a:solidFill>
                <a:srgbClr val="3B41C9"/>
              </a:solidFill>
              <a:latin typeface="Montaser Arabic"/>
            </a:endParaRPr>
          </a:p>
        </p:txBody>
      </p:sp>
      <p:sp>
        <p:nvSpPr>
          <p:cNvPr id="33" name="TextBox 33"/>
          <p:cNvSpPr txBox="1"/>
          <p:nvPr/>
        </p:nvSpPr>
        <p:spPr>
          <a:xfrm>
            <a:off x="5276337" y="6203494"/>
            <a:ext cx="3271523" cy="2192654"/>
          </a:xfrm>
          <a:prstGeom prst="rect">
            <a:avLst/>
          </a:prstGeom>
        </p:spPr>
        <p:txBody>
          <a:bodyPr lIns="0" tIns="0" rIns="0" bIns="0" rtlCol="0" anchor="t">
            <a:spAutoFit/>
          </a:bodyPr>
          <a:lstStyle/>
          <a:p>
            <a:pPr algn="just">
              <a:lnSpc>
                <a:spcPts val="2520"/>
              </a:lnSpc>
            </a:pPr>
            <a:r>
              <a:rPr lang="en-US" sz="1800">
                <a:solidFill>
                  <a:srgbClr val="3B41C9"/>
                </a:solidFill>
                <a:latin typeface="Montaser Arabic"/>
              </a:rPr>
              <a:t>Các thông tin về hàng hóa được lưu trữ và xác nhận bằng công nghệ mã hóa trong Blockchain, giúp ngăn chặn các hành vi giả mạo và gian lận thông tin.</a:t>
            </a:r>
          </a:p>
          <a:p>
            <a:pPr algn="just">
              <a:lnSpc>
                <a:spcPts val="2520"/>
              </a:lnSpc>
            </a:pPr>
            <a:endParaRPr lang="en-US" sz="1800">
              <a:solidFill>
                <a:srgbClr val="3B41C9"/>
              </a:solidFill>
              <a:latin typeface="Montaser Arabic"/>
            </a:endParaRPr>
          </a:p>
        </p:txBody>
      </p:sp>
      <p:sp>
        <p:nvSpPr>
          <p:cNvPr id="34" name="TextBox 34"/>
          <p:cNvSpPr txBox="1"/>
          <p:nvPr/>
        </p:nvSpPr>
        <p:spPr>
          <a:xfrm>
            <a:off x="813362" y="4780915"/>
            <a:ext cx="3271523" cy="789305"/>
          </a:xfrm>
          <a:prstGeom prst="rect">
            <a:avLst/>
          </a:prstGeom>
        </p:spPr>
        <p:txBody>
          <a:bodyPr lIns="0" tIns="0" rIns="0" bIns="0" rtlCol="0" anchor="t">
            <a:spAutoFit/>
          </a:bodyPr>
          <a:lstStyle/>
          <a:p>
            <a:pPr algn="ctr">
              <a:lnSpc>
                <a:spcPts val="3219"/>
              </a:lnSpc>
            </a:pPr>
            <a:r>
              <a:rPr lang="en-US" sz="2299">
                <a:solidFill>
                  <a:srgbClr val="3B41C9"/>
                </a:solidFill>
                <a:latin typeface="Montaser Arabic Bold"/>
              </a:rPr>
              <a:t>TĂNG CƯỜNG TÍNH MINH BẠCH</a:t>
            </a:r>
          </a:p>
        </p:txBody>
      </p:sp>
      <p:sp>
        <p:nvSpPr>
          <p:cNvPr id="35" name="TextBox 35"/>
          <p:cNvSpPr txBox="1"/>
          <p:nvPr/>
        </p:nvSpPr>
        <p:spPr>
          <a:xfrm>
            <a:off x="9744042" y="4980940"/>
            <a:ext cx="3271523" cy="789305"/>
          </a:xfrm>
          <a:prstGeom prst="rect">
            <a:avLst/>
          </a:prstGeom>
        </p:spPr>
        <p:txBody>
          <a:bodyPr lIns="0" tIns="0" rIns="0" bIns="0" rtlCol="0" anchor="t">
            <a:spAutoFit/>
          </a:bodyPr>
          <a:lstStyle/>
          <a:p>
            <a:pPr algn="ctr">
              <a:lnSpc>
                <a:spcPts val="3219"/>
              </a:lnSpc>
            </a:pPr>
            <a:r>
              <a:rPr lang="en-US" sz="2299">
                <a:solidFill>
                  <a:srgbClr val="3B41C9"/>
                </a:solidFill>
                <a:latin typeface="Montaser Arabic Bold"/>
              </a:rPr>
              <a:t>TỐI ƯU HÓA QUY TRÌNH GIAO DỊCH</a:t>
            </a:r>
          </a:p>
        </p:txBody>
      </p:sp>
      <p:sp>
        <p:nvSpPr>
          <p:cNvPr id="36" name="TextBox 36"/>
          <p:cNvSpPr txBox="1"/>
          <p:nvPr/>
        </p:nvSpPr>
        <p:spPr>
          <a:xfrm>
            <a:off x="5276337" y="4780915"/>
            <a:ext cx="3271523" cy="1189355"/>
          </a:xfrm>
          <a:prstGeom prst="rect">
            <a:avLst/>
          </a:prstGeom>
        </p:spPr>
        <p:txBody>
          <a:bodyPr lIns="0" tIns="0" rIns="0" bIns="0" rtlCol="0" anchor="t">
            <a:spAutoFit/>
          </a:bodyPr>
          <a:lstStyle/>
          <a:p>
            <a:pPr algn="ctr">
              <a:lnSpc>
                <a:spcPts val="3219"/>
              </a:lnSpc>
            </a:pPr>
            <a:r>
              <a:rPr lang="en-US" sz="2299">
                <a:solidFill>
                  <a:srgbClr val="3B41C9"/>
                </a:solidFill>
                <a:latin typeface="Montaser Arabic Bold"/>
              </a:rPr>
              <a:t>TĂNG CƯỜNG BẢO MẬT VÀ CHỐNG GIAN LẬN</a:t>
            </a:r>
          </a:p>
        </p:txBody>
      </p:sp>
      <p:sp>
        <p:nvSpPr>
          <p:cNvPr id="37" name="TextBox 37"/>
          <p:cNvSpPr txBox="1"/>
          <p:nvPr/>
        </p:nvSpPr>
        <p:spPr>
          <a:xfrm>
            <a:off x="9739312" y="6203494"/>
            <a:ext cx="3271523" cy="1878329"/>
          </a:xfrm>
          <a:prstGeom prst="rect">
            <a:avLst/>
          </a:prstGeom>
        </p:spPr>
        <p:txBody>
          <a:bodyPr lIns="0" tIns="0" rIns="0" bIns="0" rtlCol="0" anchor="t">
            <a:spAutoFit/>
          </a:bodyPr>
          <a:lstStyle/>
          <a:p>
            <a:pPr algn="just">
              <a:lnSpc>
                <a:spcPts val="2520"/>
              </a:lnSpc>
            </a:pPr>
            <a:r>
              <a:rPr lang="en-US" sz="1800">
                <a:solidFill>
                  <a:srgbClr val="3B41C9"/>
                </a:solidFill>
                <a:latin typeface="Montaser Arabic"/>
              </a:rPr>
              <a:t>Sử dụng Blockchain giúp rút ngắn thời gian xử lý và xác nhận thông tin, giảm bớt các bước trung gian và tối ưu hóa quy trình giao dịch.</a:t>
            </a:r>
          </a:p>
          <a:p>
            <a:pPr algn="just">
              <a:lnSpc>
                <a:spcPts val="2520"/>
              </a:lnSpc>
            </a:pPr>
            <a:endParaRPr lang="en-US" sz="1800">
              <a:solidFill>
                <a:srgbClr val="3B41C9"/>
              </a:solidFill>
              <a:latin typeface="Montaser Arabic"/>
            </a:endParaRPr>
          </a:p>
        </p:txBody>
      </p:sp>
      <p:sp>
        <p:nvSpPr>
          <p:cNvPr id="38" name="TextBox 38"/>
          <p:cNvSpPr txBox="1"/>
          <p:nvPr/>
        </p:nvSpPr>
        <p:spPr>
          <a:xfrm>
            <a:off x="7931980" y="1031851"/>
            <a:ext cx="3299525" cy="857250"/>
          </a:xfrm>
          <a:prstGeom prst="rect">
            <a:avLst/>
          </a:prstGeom>
        </p:spPr>
        <p:txBody>
          <a:bodyPr lIns="0" tIns="0" rIns="0" bIns="0" rtlCol="0" anchor="t">
            <a:spAutoFit/>
          </a:bodyPr>
          <a:lstStyle/>
          <a:p>
            <a:pPr>
              <a:lnSpc>
                <a:spcPts val="6600"/>
              </a:lnSpc>
            </a:pPr>
            <a:r>
              <a:rPr lang="en-US" sz="6000">
                <a:solidFill>
                  <a:srgbClr val="3B41C9"/>
                </a:solidFill>
                <a:latin typeface="Montaser Arabic Bold"/>
              </a:rPr>
              <a:t>LỢI ÍCH</a:t>
            </a:r>
          </a:p>
        </p:txBody>
      </p:sp>
      <p:sp>
        <p:nvSpPr>
          <p:cNvPr id="39" name="TextBox 39"/>
          <p:cNvSpPr txBox="1"/>
          <p:nvPr/>
        </p:nvSpPr>
        <p:spPr>
          <a:xfrm>
            <a:off x="14102918" y="4980940"/>
            <a:ext cx="3481377" cy="1189355"/>
          </a:xfrm>
          <a:prstGeom prst="rect">
            <a:avLst/>
          </a:prstGeom>
        </p:spPr>
        <p:txBody>
          <a:bodyPr lIns="0" tIns="0" rIns="0" bIns="0" rtlCol="0" anchor="t">
            <a:spAutoFit/>
          </a:bodyPr>
          <a:lstStyle/>
          <a:p>
            <a:pPr algn="ctr">
              <a:lnSpc>
                <a:spcPts val="3219"/>
              </a:lnSpc>
            </a:pPr>
            <a:r>
              <a:rPr lang="en-US" sz="2299">
                <a:solidFill>
                  <a:srgbClr val="3B41C9"/>
                </a:solidFill>
                <a:latin typeface="Montaser Arabic Bold"/>
              </a:rPr>
              <a:t>TIẾT KIỆM THỜI GIAN VÀ GIẢM TẢI CÔNG VIỆC QUẢN LÝ</a:t>
            </a:r>
          </a:p>
        </p:txBody>
      </p:sp>
      <p:sp>
        <p:nvSpPr>
          <p:cNvPr id="40" name="TextBox 40"/>
          <p:cNvSpPr txBox="1"/>
          <p:nvPr/>
        </p:nvSpPr>
        <p:spPr>
          <a:xfrm>
            <a:off x="14207018" y="6257007"/>
            <a:ext cx="3271523" cy="2192654"/>
          </a:xfrm>
          <a:prstGeom prst="rect">
            <a:avLst/>
          </a:prstGeom>
        </p:spPr>
        <p:txBody>
          <a:bodyPr lIns="0" tIns="0" rIns="0" bIns="0" rtlCol="0" anchor="t">
            <a:spAutoFit/>
          </a:bodyPr>
          <a:lstStyle/>
          <a:p>
            <a:pPr algn="just">
              <a:lnSpc>
                <a:spcPts val="2520"/>
              </a:lnSpc>
            </a:pPr>
            <a:r>
              <a:rPr lang="en-US" sz="1800">
                <a:solidFill>
                  <a:srgbClr val="3B41C9"/>
                </a:solidFill>
                <a:latin typeface="Montaser Arabic"/>
              </a:rPr>
              <a:t>Các cơ quan quản lý có thể truy cập thông tin hàng hóa trực tiếp từ hệ thống Blockchain, giảm thiểu các thủ tục phức tạp và tiết kiệm thời gian công việc.</a:t>
            </a:r>
          </a:p>
          <a:p>
            <a:pPr algn="just">
              <a:lnSpc>
                <a:spcPts val="2520"/>
              </a:lnSpc>
            </a:pPr>
            <a:endParaRPr lang="en-US" sz="1800">
              <a:solidFill>
                <a:srgbClr val="3B41C9"/>
              </a:solidFill>
              <a:latin typeface="Montaser Arabic"/>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txBody>
          <a:bodyPr/>
          <a:lstStyle/>
          <a:p>
            <a:endParaRPr lang="ja-JP" altLang="en-US" dirty="0"/>
          </a:p>
        </p:txBody>
      </p:sp>
      <p:sp>
        <p:nvSpPr>
          <p:cNvPr id="4" name="Freeform 4"/>
          <p:cNvSpPr/>
          <p:nvPr/>
        </p:nvSpPr>
        <p:spPr>
          <a:xfrm>
            <a:off x="16626724" y="801256"/>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728483" y="903015"/>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5400000" flipH="1">
            <a:off x="16575473"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5400000" flipH="1">
            <a:off x="16007224" y="9039225"/>
            <a:ext cx="1712527" cy="1712527"/>
          </a:xfrm>
          <a:custGeom>
            <a:avLst/>
            <a:gdLst/>
            <a:ahLst/>
            <a:cxnLst/>
            <a:rect l="l" t="t" r="r" b="b"/>
            <a:pathLst>
              <a:path w="1712527" h="1712527">
                <a:moveTo>
                  <a:pt x="1712528" y="0"/>
                </a:moveTo>
                <a:lnTo>
                  <a:pt x="0" y="0"/>
                </a:lnTo>
                <a:lnTo>
                  <a:pt x="0" y="1712527"/>
                </a:lnTo>
                <a:lnTo>
                  <a:pt x="1712528" y="1712527"/>
                </a:lnTo>
                <a:lnTo>
                  <a:pt x="1712528"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2601556" y="3569744"/>
            <a:ext cx="4149477" cy="6055029"/>
            <a:chOff x="0" y="0"/>
            <a:chExt cx="6888894" cy="10052459"/>
          </a:xfrm>
        </p:grpSpPr>
        <p:sp>
          <p:nvSpPr>
            <p:cNvPr id="9" name="Freeform 9"/>
            <p:cNvSpPr/>
            <p:nvPr/>
          </p:nvSpPr>
          <p:spPr>
            <a:xfrm>
              <a:off x="0" y="0"/>
              <a:ext cx="6888893" cy="10052459"/>
            </a:xfrm>
            <a:custGeom>
              <a:avLst/>
              <a:gdLst/>
              <a:ahLst/>
              <a:cxnLst/>
              <a:rect l="l" t="t" r="r" b="b"/>
              <a:pathLst>
                <a:path w="6888893" h="10052459">
                  <a:moveTo>
                    <a:pt x="0" y="0"/>
                  </a:moveTo>
                  <a:lnTo>
                    <a:pt x="0" y="10052459"/>
                  </a:lnTo>
                  <a:lnTo>
                    <a:pt x="6888893" y="10052459"/>
                  </a:lnTo>
                  <a:lnTo>
                    <a:pt x="6888893" y="0"/>
                  </a:lnTo>
                  <a:lnTo>
                    <a:pt x="0" y="0"/>
                  </a:lnTo>
                  <a:close/>
                  <a:moveTo>
                    <a:pt x="6827934" y="9991499"/>
                  </a:moveTo>
                  <a:lnTo>
                    <a:pt x="59690" y="9991499"/>
                  </a:lnTo>
                  <a:lnTo>
                    <a:pt x="59690" y="59690"/>
                  </a:lnTo>
                  <a:lnTo>
                    <a:pt x="6827934" y="59690"/>
                  </a:lnTo>
                  <a:lnTo>
                    <a:pt x="6827934" y="9991499"/>
                  </a:lnTo>
                  <a:close/>
                </a:path>
              </a:pathLst>
            </a:custGeom>
            <a:solidFill>
              <a:srgbClr val="F2BE40"/>
            </a:solidFill>
          </p:spPr>
        </p:sp>
      </p:grpSp>
      <p:grpSp>
        <p:nvGrpSpPr>
          <p:cNvPr id="10" name="Group 10"/>
          <p:cNvGrpSpPr/>
          <p:nvPr/>
        </p:nvGrpSpPr>
        <p:grpSpPr>
          <a:xfrm>
            <a:off x="3656413" y="2549863"/>
            <a:ext cx="2039763" cy="203976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B41C9"/>
            </a:solidFill>
          </p:spPr>
        </p:sp>
      </p:grpSp>
      <p:grpSp>
        <p:nvGrpSpPr>
          <p:cNvPr id="12" name="Group 12"/>
          <p:cNvGrpSpPr/>
          <p:nvPr/>
        </p:nvGrpSpPr>
        <p:grpSpPr>
          <a:xfrm>
            <a:off x="7069261" y="3569744"/>
            <a:ext cx="4149477" cy="6055029"/>
            <a:chOff x="0" y="0"/>
            <a:chExt cx="6888894" cy="10052459"/>
          </a:xfrm>
        </p:grpSpPr>
        <p:sp>
          <p:nvSpPr>
            <p:cNvPr id="13" name="Freeform 13"/>
            <p:cNvSpPr/>
            <p:nvPr/>
          </p:nvSpPr>
          <p:spPr>
            <a:xfrm>
              <a:off x="0" y="0"/>
              <a:ext cx="6888893" cy="10052459"/>
            </a:xfrm>
            <a:custGeom>
              <a:avLst/>
              <a:gdLst/>
              <a:ahLst/>
              <a:cxnLst/>
              <a:rect l="l" t="t" r="r" b="b"/>
              <a:pathLst>
                <a:path w="6888893" h="10052459">
                  <a:moveTo>
                    <a:pt x="0" y="0"/>
                  </a:moveTo>
                  <a:lnTo>
                    <a:pt x="0" y="10052459"/>
                  </a:lnTo>
                  <a:lnTo>
                    <a:pt x="6888893" y="10052459"/>
                  </a:lnTo>
                  <a:lnTo>
                    <a:pt x="6888893" y="0"/>
                  </a:lnTo>
                  <a:lnTo>
                    <a:pt x="0" y="0"/>
                  </a:lnTo>
                  <a:close/>
                  <a:moveTo>
                    <a:pt x="6827934" y="9991499"/>
                  </a:moveTo>
                  <a:lnTo>
                    <a:pt x="59690" y="9991499"/>
                  </a:lnTo>
                  <a:lnTo>
                    <a:pt x="59690" y="59690"/>
                  </a:lnTo>
                  <a:lnTo>
                    <a:pt x="6827934" y="59690"/>
                  </a:lnTo>
                  <a:lnTo>
                    <a:pt x="6827934" y="9991499"/>
                  </a:lnTo>
                  <a:close/>
                </a:path>
              </a:pathLst>
            </a:custGeom>
            <a:solidFill>
              <a:srgbClr val="F2BE40"/>
            </a:solidFill>
          </p:spPr>
        </p:sp>
      </p:grpSp>
      <p:grpSp>
        <p:nvGrpSpPr>
          <p:cNvPr id="14" name="Group 14"/>
          <p:cNvGrpSpPr/>
          <p:nvPr/>
        </p:nvGrpSpPr>
        <p:grpSpPr>
          <a:xfrm>
            <a:off x="8124118" y="2549863"/>
            <a:ext cx="2039763" cy="2039763"/>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B41C9"/>
            </a:solidFill>
          </p:spPr>
        </p:sp>
      </p:grpSp>
      <p:sp>
        <p:nvSpPr>
          <p:cNvPr id="16" name="Freeform 16"/>
          <p:cNvSpPr/>
          <p:nvPr/>
        </p:nvSpPr>
        <p:spPr>
          <a:xfrm>
            <a:off x="-20574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7" name="Group 17"/>
          <p:cNvGrpSpPr/>
          <p:nvPr/>
        </p:nvGrpSpPr>
        <p:grpSpPr>
          <a:xfrm>
            <a:off x="11536966" y="3569744"/>
            <a:ext cx="4149477" cy="6055029"/>
            <a:chOff x="0" y="0"/>
            <a:chExt cx="6888894" cy="10052459"/>
          </a:xfrm>
        </p:grpSpPr>
        <p:sp>
          <p:nvSpPr>
            <p:cNvPr id="18" name="Freeform 18"/>
            <p:cNvSpPr/>
            <p:nvPr/>
          </p:nvSpPr>
          <p:spPr>
            <a:xfrm>
              <a:off x="0" y="0"/>
              <a:ext cx="6888893" cy="10052459"/>
            </a:xfrm>
            <a:custGeom>
              <a:avLst/>
              <a:gdLst/>
              <a:ahLst/>
              <a:cxnLst/>
              <a:rect l="l" t="t" r="r" b="b"/>
              <a:pathLst>
                <a:path w="6888893" h="10052459">
                  <a:moveTo>
                    <a:pt x="0" y="0"/>
                  </a:moveTo>
                  <a:lnTo>
                    <a:pt x="0" y="10052459"/>
                  </a:lnTo>
                  <a:lnTo>
                    <a:pt x="6888893" y="10052459"/>
                  </a:lnTo>
                  <a:lnTo>
                    <a:pt x="6888893" y="0"/>
                  </a:lnTo>
                  <a:lnTo>
                    <a:pt x="0" y="0"/>
                  </a:lnTo>
                  <a:close/>
                  <a:moveTo>
                    <a:pt x="6827934" y="9991499"/>
                  </a:moveTo>
                  <a:lnTo>
                    <a:pt x="59690" y="9991499"/>
                  </a:lnTo>
                  <a:lnTo>
                    <a:pt x="59690" y="59690"/>
                  </a:lnTo>
                  <a:lnTo>
                    <a:pt x="6827934" y="59690"/>
                  </a:lnTo>
                  <a:lnTo>
                    <a:pt x="6827934" y="9991499"/>
                  </a:lnTo>
                  <a:close/>
                </a:path>
              </a:pathLst>
            </a:custGeom>
            <a:solidFill>
              <a:srgbClr val="F2BE40"/>
            </a:solidFill>
          </p:spPr>
        </p:sp>
      </p:grpSp>
      <p:grpSp>
        <p:nvGrpSpPr>
          <p:cNvPr id="19" name="Group 19"/>
          <p:cNvGrpSpPr/>
          <p:nvPr/>
        </p:nvGrpSpPr>
        <p:grpSpPr>
          <a:xfrm>
            <a:off x="12591823" y="2549863"/>
            <a:ext cx="2039763" cy="2039763"/>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B41C9"/>
            </a:solidFill>
          </p:spPr>
        </p:sp>
      </p:grpSp>
      <p:sp>
        <p:nvSpPr>
          <p:cNvPr id="21" name="Freeform 21"/>
          <p:cNvSpPr/>
          <p:nvPr/>
        </p:nvSpPr>
        <p:spPr>
          <a:xfrm>
            <a:off x="15913926" y="2854233"/>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2" name="Freeform 22"/>
          <p:cNvSpPr/>
          <p:nvPr/>
        </p:nvSpPr>
        <p:spPr>
          <a:xfrm>
            <a:off x="187472" y="9865135"/>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3" name="Freeform 23"/>
          <p:cNvSpPr/>
          <p:nvPr/>
        </p:nvSpPr>
        <p:spPr>
          <a:xfrm>
            <a:off x="12975000" y="2933039"/>
            <a:ext cx="1273411" cy="1273411"/>
          </a:xfrm>
          <a:custGeom>
            <a:avLst/>
            <a:gdLst/>
            <a:ahLst/>
            <a:cxnLst/>
            <a:rect l="l" t="t" r="r" b="b"/>
            <a:pathLst>
              <a:path w="1273411" h="1273411">
                <a:moveTo>
                  <a:pt x="0" y="0"/>
                </a:moveTo>
                <a:lnTo>
                  <a:pt x="1273411" y="0"/>
                </a:lnTo>
                <a:lnTo>
                  <a:pt x="1273411" y="1273411"/>
                </a:lnTo>
                <a:lnTo>
                  <a:pt x="0" y="127341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4" name="Freeform 24"/>
          <p:cNvSpPr/>
          <p:nvPr/>
        </p:nvSpPr>
        <p:spPr>
          <a:xfrm>
            <a:off x="8531517" y="2981484"/>
            <a:ext cx="1224966" cy="1224966"/>
          </a:xfrm>
          <a:custGeom>
            <a:avLst/>
            <a:gdLst/>
            <a:ahLst/>
            <a:cxnLst/>
            <a:rect l="l" t="t" r="r" b="b"/>
            <a:pathLst>
              <a:path w="1224966" h="1224966">
                <a:moveTo>
                  <a:pt x="0" y="0"/>
                </a:moveTo>
                <a:lnTo>
                  <a:pt x="1224966" y="0"/>
                </a:lnTo>
                <a:lnTo>
                  <a:pt x="1224966" y="1224966"/>
                </a:lnTo>
                <a:lnTo>
                  <a:pt x="0" y="1224966"/>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25" name="Freeform 25"/>
          <p:cNvSpPr/>
          <p:nvPr/>
        </p:nvSpPr>
        <p:spPr>
          <a:xfrm>
            <a:off x="4001733" y="2933039"/>
            <a:ext cx="1358583" cy="1188142"/>
          </a:xfrm>
          <a:custGeom>
            <a:avLst/>
            <a:gdLst/>
            <a:ahLst/>
            <a:cxnLst/>
            <a:rect l="l" t="t" r="r" b="b"/>
            <a:pathLst>
              <a:path w="1358583" h="1188142">
                <a:moveTo>
                  <a:pt x="0" y="0"/>
                </a:moveTo>
                <a:lnTo>
                  <a:pt x="1358583" y="0"/>
                </a:lnTo>
                <a:lnTo>
                  <a:pt x="1358583" y="1188142"/>
                </a:lnTo>
                <a:lnTo>
                  <a:pt x="0" y="118814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26" name="TextBox 26"/>
          <p:cNvSpPr txBox="1"/>
          <p:nvPr/>
        </p:nvSpPr>
        <p:spPr>
          <a:xfrm>
            <a:off x="14787289" y="903015"/>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aser Arabic"/>
              </a:rPr>
              <a:t>Search . . .</a:t>
            </a:r>
          </a:p>
        </p:txBody>
      </p:sp>
      <p:sp>
        <p:nvSpPr>
          <p:cNvPr id="27" name="TextBox 27"/>
          <p:cNvSpPr txBox="1"/>
          <p:nvPr/>
        </p:nvSpPr>
        <p:spPr>
          <a:xfrm>
            <a:off x="3040533" y="6397532"/>
            <a:ext cx="3271523" cy="2506979"/>
          </a:xfrm>
          <a:prstGeom prst="rect">
            <a:avLst/>
          </a:prstGeom>
        </p:spPr>
        <p:txBody>
          <a:bodyPr lIns="0" tIns="0" rIns="0" bIns="0" rtlCol="0" anchor="t">
            <a:spAutoFit/>
          </a:bodyPr>
          <a:lstStyle/>
          <a:p>
            <a:pPr algn="just">
              <a:lnSpc>
                <a:spcPts val="2520"/>
              </a:lnSpc>
            </a:pPr>
            <a:r>
              <a:rPr lang="en-US" sz="1800">
                <a:solidFill>
                  <a:srgbClr val="3B41C9"/>
                </a:solidFill>
                <a:latin typeface="Montaser Arabic"/>
              </a:rPr>
              <a:t>Blockchain cung cấp một cơ sở dữ liệu có tính chất không thể sửa đổi, giúp dễ dàng giám sát và kiểm tra tính tuân thủ các quy định và quy chuẩn trong ngành vận tải biển.</a:t>
            </a:r>
          </a:p>
          <a:p>
            <a:pPr algn="just">
              <a:lnSpc>
                <a:spcPts val="2520"/>
              </a:lnSpc>
            </a:pPr>
            <a:endParaRPr lang="en-US" sz="1800">
              <a:solidFill>
                <a:srgbClr val="3B41C9"/>
              </a:solidFill>
              <a:latin typeface="Montaser Arabic"/>
            </a:endParaRPr>
          </a:p>
        </p:txBody>
      </p:sp>
      <p:sp>
        <p:nvSpPr>
          <p:cNvPr id="28" name="TextBox 28"/>
          <p:cNvSpPr txBox="1"/>
          <p:nvPr/>
        </p:nvSpPr>
        <p:spPr>
          <a:xfrm>
            <a:off x="7508238" y="6397532"/>
            <a:ext cx="3271523" cy="2506979"/>
          </a:xfrm>
          <a:prstGeom prst="rect">
            <a:avLst/>
          </a:prstGeom>
        </p:spPr>
        <p:txBody>
          <a:bodyPr lIns="0" tIns="0" rIns="0" bIns="0" rtlCol="0" anchor="t">
            <a:spAutoFit/>
          </a:bodyPr>
          <a:lstStyle/>
          <a:p>
            <a:pPr algn="just">
              <a:lnSpc>
                <a:spcPts val="2520"/>
              </a:lnSpc>
            </a:pPr>
            <a:r>
              <a:rPr lang="en-US" sz="1800">
                <a:solidFill>
                  <a:srgbClr val="3B41C9"/>
                </a:solidFill>
                <a:latin typeface="Montaser Arabic"/>
              </a:rPr>
              <a:t>Việc cải thiện tính minh bạch và bảo mật trong quản lý thông tin và giao dịch hàng hóa sẽ giúp thu hút đầu tư và nâng cao uy tín của cảng Hải Phòng trong cộng đồng quốc tế.</a:t>
            </a:r>
          </a:p>
          <a:p>
            <a:pPr algn="just">
              <a:lnSpc>
                <a:spcPts val="2520"/>
              </a:lnSpc>
            </a:pPr>
            <a:endParaRPr lang="en-US" sz="1800">
              <a:solidFill>
                <a:srgbClr val="3B41C9"/>
              </a:solidFill>
              <a:latin typeface="Montaser Arabic"/>
            </a:endParaRPr>
          </a:p>
        </p:txBody>
      </p:sp>
      <p:sp>
        <p:nvSpPr>
          <p:cNvPr id="29" name="TextBox 29"/>
          <p:cNvSpPr txBox="1"/>
          <p:nvPr/>
        </p:nvSpPr>
        <p:spPr>
          <a:xfrm>
            <a:off x="3045263" y="4974952"/>
            <a:ext cx="3271523" cy="1189355"/>
          </a:xfrm>
          <a:prstGeom prst="rect">
            <a:avLst/>
          </a:prstGeom>
        </p:spPr>
        <p:txBody>
          <a:bodyPr lIns="0" tIns="0" rIns="0" bIns="0" rtlCol="0" anchor="t">
            <a:spAutoFit/>
          </a:bodyPr>
          <a:lstStyle/>
          <a:p>
            <a:pPr algn="ctr">
              <a:lnSpc>
                <a:spcPts val="3219"/>
              </a:lnSpc>
            </a:pPr>
            <a:r>
              <a:rPr lang="en-US" sz="2299">
                <a:solidFill>
                  <a:srgbClr val="3B41C9"/>
                </a:solidFill>
                <a:latin typeface="Montaser Arabic Bold"/>
              </a:rPr>
              <a:t>HỖ TRỢ TRONG GIÁM SÁT VÀ KIỂM TRA TUÂN THỦ</a:t>
            </a:r>
          </a:p>
        </p:txBody>
      </p:sp>
      <p:sp>
        <p:nvSpPr>
          <p:cNvPr id="30" name="TextBox 30"/>
          <p:cNvSpPr txBox="1"/>
          <p:nvPr/>
        </p:nvSpPr>
        <p:spPr>
          <a:xfrm>
            <a:off x="11975943" y="5174977"/>
            <a:ext cx="3271523" cy="1189355"/>
          </a:xfrm>
          <a:prstGeom prst="rect">
            <a:avLst/>
          </a:prstGeom>
        </p:spPr>
        <p:txBody>
          <a:bodyPr lIns="0" tIns="0" rIns="0" bIns="0" rtlCol="0" anchor="t">
            <a:spAutoFit/>
          </a:bodyPr>
          <a:lstStyle/>
          <a:p>
            <a:pPr algn="ctr">
              <a:lnSpc>
                <a:spcPts val="3219"/>
              </a:lnSpc>
            </a:pPr>
            <a:r>
              <a:rPr lang="en-US" sz="2299">
                <a:solidFill>
                  <a:srgbClr val="3B41C9"/>
                </a:solidFill>
                <a:latin typeface="Montaser Arabic Bold"/>
              </a:rPr>
              <a:t>TĂNG CƯỜNG HỢP TÁC GIỮA CÁC BÊN THAM GIA</a:t>
            </a:r>
          </a:p>
        </p:txBody>
      </p:sp>
      <p:sp>
        <p:nvSpPr>
          <p:cNvPr id="31" name="TextBox 31"/>
          <p:cNvSpPr txBox="1"/>
          <p:nvPr/>
        </p:nvSpPr>
        <p:spPr>
          <a:xfrm>
            <a:off x="7508238" y="4974952"/>
            <a:ext cx="3271523" cy="1189355"/>
          </a:xfrm>
          <a:prstGeom prst="rect">
            <a:avLst/>
          </a:prstGeom>
        </p:spPr>
        <p:txBody>
          <a:bodyPr lIns="0" tIns="0" rIns="0" bIns="0" rtlCol="0" anchor="t">
            <a:spAutoFit/>
          </a:bodyPr>
          <a:lstStyle/>
          <a:p>
            <a:pPr algn="ctr">
              <a:lnSpc>
                <a:spcPts val="3219"/>
              </a:lnSpc>
            </a:pPr>
            <a:r>
              <a:rPr lang="en-US" sz="2299">
                <a:solidFill>
                  <a:srgbClr val="3B41C9"/>
                </a:solidFill>
                <a:latin typeface="Montaser Arabic Bold"/>
              </a:rPr>
              <a:t>TẠO MÔI TRƯỜNG KINH DOANH THUẬT LỢI</a:t>
            </a:r>
          </a:p>
        </p:txBody>
      </p:sp>
      <p:sp>
        <p:nvSpPr>
          <p:cNvPr id="32" name="TextBox 32"/>
          <p:cNvSpPr txBox="1"/>
          <p:nvPr/>
        </p:nvSpPr>
        <p:spPr>
          <a:xfrm>
            <a:off x="11971214" y="6397532"/>
            <a:ext cx="3271523" cy="2192654"/>
          </a:xfrm>
          <a:prstGeom prst="rect">
            <a:avLst/>
          </a:prstGeom>
        </p:spPr>
        <p:txBody>
          <a:bodyPr lIns="0" tIns="0" rIns="0" bIns="0" rtlCol="0" anchor="t">
            <a:spAutoFit/>
          </a:bodyPr>
          <a:lstStyle/>
          <a:p>
            <a:pPr algn="just">
              <a:lnSpc>
                <a:spcPts val="2520"/>
              </a:lnSpc>
            </a:pPr>
            <a:r>
              <a:rPr lang="en-US" sz="1800">
                <a:solidFill>
                  <a:srgbClr val="3B41C9"/>
                </a:solidFill>
                <a:latin typeface="Montaser Arabic"/>
              </a:rPr>
              <a:t>Blockchain cung cấp một nền tảng chung và an toàn cho các bên tham gia trong ngành vận tải biển có thể chia sẻ thông tin, tương tác và hợp tác hiệu quả hơn.</a:t>
            </a:r>
          </a:p>
          <a:p>
            <a:pPr algn="just">
              <a:lnSpc>
                <a:spcPts val="2520"/>
              </a:lnSpc>
            </a:pPr>
            <a:endParaRPr lang="en-US" sz="1800">
              <a:solidFill>
                <a:srgbClr val="3B41C9"/>
              </a:solidFill>
              <a:latin typeface="Montaser Arabic"/>
            </a:endParaRPr>
          </a:p>
        </p:txBody>
      </p:sp>
      <p:sp>
        <p:nvSpPr>
          <p:cNvPr id="33" name="TextBox 33"/>
          <p:cNvSpPr txBox="1"/>
          <p:nvPr/>
        </p:nvSpPr>
        <p:spPr>
          <a:xfrm>
            <a:off x="7570333" y="1034269"/>
            <a:ext cx="3147334" cy="857250"/>
          </a:xfrm>
          <a:prstGeom prst="rect">
            <a:avLst/>
          </a:prstGeom>
        </p:spPr>
        <p:txBody>
          <a:bodyPr lIns="0" tIns="0" rIns="0" bIns="0" rtlCol="0" anchor="t">
            <a:spAutoFit/>
          </a:bodyPr>
          <a:lstStyle/>
          <a:p>
            <a:pPr>
              <a:lnSpc>
                <a:spcPts val="6600"/>
              </a:lnSpc>
            </a:pPr>
            <a:r>
              <a:rPr lang="en-US" sz="6000">
                <a:solidFill>
                  <a:srgbClr val="3B41C9"/>
                </a:solidFill>
                <a:latin typeface="Montaser Arabic Bold"/>
              </a:rPr>
              <a:t>LỢI ÍCH</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37823" y="830078"/>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839582" y="931837"/>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5400000" flipH="1">
            <a:off x="16575473"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5400000" flipH="1">
            <a:off x="16205818" y="8168535"/>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20574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187472" y="9865135"/>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TextBox 10"/>
          <p:cNvSpPr txBox="1"/>
          <p:nvPr/>
        </p:nvSpPr>
        <p:spPr>
          <a:xfrm>
            <a:off x="14779275" y="895350"/>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aser Arabic"/>
              </a:rPr>
              <a:t>Search . . .</a:t>
            </a:r>
          </a:p>
        </p:txBody>
      </p:sp>
      <p:sp>
        <p:nvSpPr>
          <p:cNvPr id="11" name="TextBox 11"/>
          <p:cNvSpPr txBox="1"/>
          <p:nvPr/>
        </p:nvSpPr>
        <p:spPr>
          <a:xfrm>
            <a:off x="4965617" y="716928"/>
            <a:ext cx="8356766" cy="857250"/>
          </a:xfrm>
          <a:prstGeom prst="rect">
            <a:avLst/>
          </a:prstGeom>
        </p:spPr>
        <p:txBody>
          <a:bodyPr lIns="0" tIns="0" rIns="0" bIns="0" rtlCol="0" anchor="t">
            <a:spAutoFit/>
          </a:bodyPr>
          <a:lstStyle/>
          <a:p>
            <a:pPr algn="ctr">
              <a:lnSpc>
                <a:spcPts val="6600"/>
              </a:lnSpc>
            </a:pPr>
            <a:r>
              <a:rPr lang="en-US" sz="6000">
                <a:solidFill>
                  <a:srgbClr val="3B41C9"/>
                </a:solidFill>
                <a:latin typeface="Montaser Arabic Bold"/>
              </a:rPr>
              <a:t>NHÓM THỰC HIỆN</a:t>
            </a:r>
          </a:p>
        </p:txBody>
      </p:sp>
      <p:graphicFrame>
        <p:nvGraphicFramePr>
          <p:cNvPr id="12" name="Table 12"/>
          <p:cNvGraphicFramePr>
            <a:graphicFrameLocks noGrp="1"/>
          </p:cNvGraphicFramePr>
          <p:nvPr/>
        </p:nvGraphicFramePr>
        <p:xfrm>
          <a:off x="1795558" y="2738299"/>
          <a:ext cx="14410259" cy="6286496"/>
        </p:xfrm>
        <a:graphic>
          <a:graphicData uri="http://schemas.openxmlformats.org/drawingml/2006/table">
            <a:tbl>
              <a:tblPr/>
              <a:tblGrid>
                <a:gridCol w="1199006">
                  <a:extLst>
                    <a:ext uri="{9D8B030D-6E8A-4147-A177-3AD203B41FA5}">
                      <a16:colId xmlns:a16="http://schemas.microsoft.com/office/drawing/2014/main" val="20000"/>
                    </a:ext>
                  </a:extLst>
                </a:gridCol>
                <a:gridCol w="4087077">
                  <a:extLst>
                    <a:ext uri="{9D8B030D-6E8A-4147-A177-3AD203B41FA5}">
                      <a16:colId xmlns:a16="http://schemas.microsoft.com/office/drawing/2014/main" val="20001"/>
                    </a:ext>
                  </a:extLst>
                </a:gridCol>
                <a:gridCol w="2320033">
                  <a:extLst>
                    <a:ext uri="{9D8B030D-6E8A-4147-A177-3AD203B41FA5}">
                      <a16:colId xmlns:a16="http://schemas.microsoft.com/office/drawing/2014/main" val="20002"/>
                    </a:ext>
                  </a:extLst>
                </a:gridCol>
                <a:gridCol w="6804143">
                  <a:extLst>
                    <a:ext uri="{9D8B030D-6E8A-4147-A177-3AD203B41FA5}">
                      <a16:colId xmlns:a16="http://schemas.microsoft.com/office/drawing/2014/main" val="20003"/>
                    </a:ext>
                  </a:extLst>
                </a:gridCol>
              </a:tblGrid>
              <a:tr h="785812">
                <a:tc>
                  <a:txBody>
                    <a:bodyPr/>
                    <a:lstStyle/>
                    <a:p>
                      <a:pPr algn="ctr">
                        <a:lnSpc>
                          <a:spcPts val="2520"/>
                        </a:lnSpc>
                        <a:defRPr/>
                      </a:pPr>
                      <a:r>
                        <a:rPr lang="en-US" sz="1800">
                          <a:solidFill>
                            <a:srgbClr val="000000"/>
                          </a:solidFill>
                          <a:latin typeface="Montserrat Bold"/>
                        </a:rPr>
                        <a:t>STT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Bold"/>
                        </a:rPr>
                        <a:t>TÊN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Bold"/>
                        </a:rPr>
                        <a:t>MSSV</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rPr>
                        <a:t>VAI TRÒ</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85812">
                <a:tc>
                  <a:txBody>
                    <a:bodyPr/>
                    <a:lstStyle/>
                    <a:p>
                      <a:pPr algn="ctr">
                        <a:lnSpc>
                          <a:spcPts val="2520"/>
                        </a:lnSpc>
                        <a:defRPr/>
                      </a:pPr>
                      <a:r>
                        <a:rPr lang="en-US" sz="1800">
                          <a:solidFill>
                            <a:srgbClr val="000000"/>
                          </a:solidFill>
                          <a:latin typeface="Montserrat"/>
                        </a:rPr>
                        <a: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Montserrat"/>
                        </a:rPr>
                        <a:t>NGUYỄN CHÍ THANH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rPr>
                        <a:t>23210056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rPr>
                        <a:t>Chủ nhiệm</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5812">
                <a:tc>
                  <a:txBody>
                    <a:bodyPr/>
                    <a:lstStyle/>
                    <a:p>
                      <a:pPr algn="ctr">
                        <a:lnSpc>
                          <a:spcPts val="2520"/>
                        </a:lnSpc>
                        <a:defRPr/>
                      </a:pPr>
                      <a:r>
                        <a:rPr lang="en-US" sz="1800">
                          <a:solidFill>
                            <a:srgbClr val="000000"/>
                          </a:solidFill>
                          <a:latin typeface="Montserrat"/>
                        </a:rPr>
                        <a: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Montserrat"/>
                        </a:rPr>
                        <a:t>HOÀNG THỊ OANH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rPr>
                        <a:t>23210056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rPr>
                        <a:t>BA</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85812">
                <a:tc>
                  <a:txBody>
                    <a:bodyPr/>
                    <a:lstStyle/>
                    <a:p>
                      <a:pPr algn="ctr">
                        <a:lnSpc>
                          <a:spcPts val="2520"/>
                        </a:lnSpc>
                        <a:defRPr/>
                      </a:pPr>
                      <a:r>
                        <a:rPr lang="en-US" sz="1800">
                          <a:solidFill>
                            <a:srgbClr val="000000"/>
                          </a:solidFill>
                          <a:latin typeface="Montserrat"/>
                        </a:rPr>
                        <a:t>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Montserrat"/>
                        </a:rPr>
                        <a:t>NGUYỄN THỊ KIM THUỲ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rPr>
                        <a:t>23210075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rPr>
                        <a:t>QC</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85812">
                <a:tc>
                  <a:txBody>
                    <a:bodyPr/>
                    <a:lstStyle/>
                    <a:p>
                      <a:pPr algn="ctr">
                        <a:lnSpc>
                          <a:spcPts val="2520"/>
                        </a:lnSpc>
                        <a:defRPr/>
                      </a:pPr>
                      <a:r>
                        <a:rPr lang="en-US" sz="1800">
                          <a:solidFill>
                            <a:srgbClr val="000000"/>
                          </a:solidFill>
                          <a:latin typeface="Montserrat"/>
                        </a:rPr>
                        <a:t>4</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Montserrat"/>
                        </a:rPr>
                        <a:t>HUỲNH KIM BẢO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rPr>
                        <a:t>23210007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rPr>
                        <a:t>Kỹ sư Web</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85812">
                <a:tc>
                  <a:txBody>
                    <a:bodyPr/>
                    <a:lstStyle/>
                    <a:p>
                      <a:pPr algn="ctr">
                        <a:lnSpc>
                          <a:spcPts val="2520"/>
                        </a:lnSpc>
                        <a:defRPr/>
                      </a:pPr>
                      <a:r>
                        <a:rPr lang="en-US" sz="1800">
                          <a:solidFill>
                            <a:srgbClr val="000000"/>
                          </a:solidFill>
                          <a:latin typeface="Montserrat"/>
                        </a:rPr>
                        <a:t>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Montserrat"/>
                        </a:rPr>
                        <a:t>LẠI ĐỨC HUY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rPr>
                        <a:t>23210041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rPr>
                        <a:t>Kỹ sư Mobile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85812">
                <a:tc>
                  <a:txBody>
                    <a:bodyPr/>
                    <a:lstStyle/>
                    <a:p>
                      <a:pPr algn="ctr">
                        <a:lnSpc>
                          <a:spcPts val="2520"/>
                        </a:lnSpc>
                        <a:defRPr/>
                      </a:pPr>
                      <a:r>
                        <a:rPr lang="en-US" sz="1800">
                          <a:solidFill>
                            <a:srgbClr val="000000"/>
                          </a:solidFill>
                          <a:latin typeface="Montserrat"/>
                        </a:rPr>
                        <a:t>6</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Montserrat"/>
                        </a:rPr>
                        <a:t>LẠI DUY HẢI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rPr>
                        <a:t>23210028</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rPr>
                        <a:t>Kỹ sư Blockchain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785812">
                <a:tc>
                  <a:txBody>
                    <a:bodyPr/>
                    <a:lstStyle/>
                    <a:p>
                      <a:pPr algn="ctr">
                        <a:lnSpc>
                          <a:spcPts val="2520"/>
                        </a:lnSpc>
                        <a:defRPr/>
                      </a:pPr>
                      <a:r>
                        <a:rPr lang="en-US" sz="1800">
                          <a:solidFill>
                            <a:srgbClr val="000000"/>
                          </a:solidFill>
                          <a:latin typeface="Montserrat"/>
                        </a:rPr>
                        <a:t>7</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2520"/>
                        </a:lnSpc>
                        <a:defRPr/>
                      </a:pPr>
                      <a:r>
                        <a:rPr lang="en-US" sz="1800">
                          <a:solidFill>
                            <a:srgbClr val="000000"/>
                          </a:solidFill>
                          <a:latin typeface="Montserrat"/>
                        </a:rPr>
                        <a:t>HUỲNH ANH TUẤN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rPr>
                        <a:t>23210085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Montserrat"/>
                        </a:rPr>
                        <a:t>Kỹ sư Blockchain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AutoShape 3"/>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4" name="Freeform 4"/>
          <p:cNvSpPr/>
          <p:nvPr/>
        </p:nvSpPr>
        <p:spPr>
          <a:xfrm>
            <a:off x="16748688" y="828421"/>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6850447" y="930180"/>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5400000" flipH="1">
            <a:off x="16575473"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5400000" flipH="1">
            <a:off x="16205818" y="8168535"/>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20574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187472" y="9865135"/>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TextBox 10"/>
          <p:cNvSpPr txBox="1"/>
          <p:nvPr/>
        </p:nvSpPr>
        <p:spPr>
          <a:xfrm>
            <a:off x="14740067" y="930180"/>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aser Arabic"/>
              </a:rPr>
              <a:t>Search . . .</a:t>
            </a:r>
          </a:p>
        </p:txBody>
      </p:sp>
      <p:sp>
        <p:nvSpPr>
          <p:cNvPr id="11" name="TextBox 11"/>
          <p:cNvSpPr txBox="1"/>
          <p:nvPr/>
        </p:nvSpPr>
        <p:spPr>
          <a:xfrm>
            <a:off x="4965617" y="716928"/>
            <a:ext cx="8709692" cy="857250"/>
          </a:xfrm>
          <a:prstGeom prst="rect">
            <a:avLst/>
          </a:prstGeom>
        </p:spPr>
        <p:txBody>
          <a:bodyPr lIns="0" tIns="0" rIns="0" bIns="0" rtlCol="0" anchor="t">
            <a:spAutoFit/>
          </a:bodyPr>
          <a:lstStyle/>
          <a:p>
            <a:pPr algn="ctr">
              <a:lnSpc>
                <a:spcPts val="6600"/>
              </a:lnSpc>
            </a:pPr>
            <a:r>
              <a:rPr lang="en-US" sz="6000">
                <a:solidFill>
                  <a:srgbClr val="3B41C9"/>
                </a:solidFill>
                <a:latin typeface="Montaser Arabic Bold"/>
              </a:rPr>
              <a:t>TÀI LIỆU THAM KHẢO</a:t>
            </a:r>
          </a:p>
        </p:txBody>
      </p:sp>
      <p:sp>
        <p:nvSpPr>
          <p:cNvPr id="12" name="TextBox 12"/>
          <p:cNvSpPr txBox="1"/>
          <p:nvPr/>
        </p:nvSpPr>
        <p:spPr>
          <a:xfrm>
            <a:off x="2937415" y="2225580"/>
            <a:ext cx="12911554" cy="7275195"/>
          </a:xfrm>
          <a:prstGeom prst="rect">
            <a:avLst/>
          </a:prstGeom>
        </p:spPr>
        <p:txBody>
          <a:bodyPr lIns="0" tIns="0" rIns="0" bIns="0" rtlCol="0" anchor="t">
            <a:spAutoFit/>
          </a:bodyPr>
          <a:lstStyle/>
          <a:p>
            <a:pPr marL="388620" lvl="1" indent="-194310" algn="just">
              <a:lnSpc>
                <a:spcPts val="3600"/>
              </a:lnSpc>
              <a:buFont typeface="Arial"/>
              <a:buChar char="•"/>
            </a:pPr>
            <a:r>
              <a:rPr lang="en-US" sz="1800" dirty="0">
                <a:solidFill>
                  <a:srgbClr val="000000"/>
                </a:solidFill>
                <a:latin typeface="Montserrat"/>
              </a:rPr>
              <a:t>Batta, A., Gandhi, M., Kar, A. K., </a:t>
            </a:r>
            <a:r>
              <a:rPr lang="en-US" sz="1800" dirty="0" err="1">
                <a:solidFill>
                  <a:srgbClr val="000000"/>
                </a:solidFill>
                <a:latin typeface="Montserrat"/>
              </a:rPr>
              <a:t>Loganayagam</a:t>
            </a:r>
            <a:r>
              <a:rPr lang="en-US" sz="1800" dirty="0">
                <a:solidFill>
                  <a:srgbClr val="000000"/>
                </a:solidFill>
                <a:latin typeface="Montserrat"/>
              </a:rPr>
              <a:t>, N., &amp; </a:t>
            </a:r>
            <a:r>
              <a:rPr lang="en-US" sz="1800" dirty="0" err="1">
                <a:solidFill>
                  <a:srgbClr val="000000"/>
                </a:solidFill>
                <a:latin typeface="Montserrat"/>
              </a:rPr>
              <a:t>Ilavarasan</a:t>
            </a:r>
            <a:r>
              <a:rPr lang="en-US" sz="1800" dirty="0">
                <a:solidFill>
                  <a:srgbClr val="000000"/>
                </a:solidFill>
                <a:latin typeface="Montserrat"/>
              </a:rPr>
              <a:t>, V. (2021). Diffusion of blockchain in logistics and transportation industry: an analysis through the synthesis of academic and trade literature. Journal of Science and Technology Policy Management, 12(3), 378-398.</a:t>
            </a:r>
          </a:p>
          <a:p>
            <a:pPr marL="388620" lvl="1" indent="-194310" algn="just">
              <a:lnSpc>
                <a:spcPts val="3600"/>
              </a:lnSpc>
              <a:buFont typeface="Arial"/>
              <a:buChar char="•"/>
            </a:pPr>
            <a:r>
              <a:rPr lang="en-US" sz="1800" dirty="0" err="1">
                <a:solidFill>
                  <a:srgbClr val="000000"/>
                </a:solidFill>
                <a:latin typeface="Montserrat"/>
              </a:rPr>
              <a:t>Felin</a:t>
            </a:r>
            <a:r>
              <a:rPr lang="en-US" sz="1800" dirty="0">
                <a:solidFill>
                  <a:srgbClr val="000000"/>
                </a:solidFill>
                <a:latin typeface="Montserrat"/>
              </a:rPr>
              <a:t>, T., &amp; Lakhani, K. (2018). What problems will you solve with blockchain?. MIT Sloan Management Review.</a:t>
            </a:r>
          </a:p>
          <a:p>
            <a:pPr marL="388620" lvl="1" indent="-194310" algn="just">
              <a:lnSpc>
                <a:spcPts val="3600"/>
              </a:lnSpc>
              <a:buFont typeface="Arial"/>
              <a:buChar char="•"/>
            </a:pPr>
            <a:r>
              <a:rPr lang="en-US" sz="1800" dirty="0" err="1">
                <a:solidFill>
                  <a:srgbClr val="000000"/>
                </a:solidFill>
                <a:latin typeface="Montserrat"/>
              </a:rPr>
              <a:t>Jović</a:t>
            </a:r>
            <a:r>
              <a:rPr lang="en-US" sz="1800" dirty="0">
                <a:solidFill>
                  <a:srgbClr val="000000"/>
                </a:solidFill>
                <a:latin typeface="Montserrat"/>
              </a:rPr>
              <a:t>, M., </a:t>
            </a:r>
            <a:r>
              <a:rPr lang="en-US" sz="1800" dirty="0" err="1">
                <a:solidFill>
                  <a:srgbClr val="000000"/>
                </a:solidFill>
                <a:latin typeface="Montserrat"/>
              </a:rPr>
              <a:t>Filipović</a:t>
            </a:r>
            <a:r>
              <a:rPr lang="en-US" sz="1800" dirty="0">
                <a:solidFill>
                  <a:srgbClr val="000000"/>
                </a:solidFill>
                <a:latin typeface="Montserrat"/>
              </a:rPr>
              <a:t>, M., </a:t>
            </a:r>
            <a:r>
              <a:rPr lang="en-US" sz="1800" dirty="0" err="1">
                <a:solidFill>
                  <a:srgbClr val="000000"/>
                </a:solidFill>
                <a:latin typeface="Montserrat"/>
              </a:rPr>
              <a:t>Tijan</a:t>
            </a:r>
            <a:r>
              <a:rPr lang="en-US" sz="1800" dirty="0">
                <a:solidFill>
                  <a:srgbClr val="000000"/>
                </a:solidFill>
                <a:latin typeface="Montserrat"/>
              </a:rPr>
              <a:t>, E., &amp; </a:t>
            </a:r>
            <a:r>
              <a:rPr lang="en-US" sz="1800" dirty="0" err="1">
                <a:solidFill>
                  <a:srgbClr val="000000"/>
                </a:solidFill>
                <a:latin typeface="Montserrat"/>
              </a:rPr>
              <a:t>Jardas</a:t>
            </a:r>
            <a:r>
              <a:rPr lang="en-US" sz="1800" dirty="0">
                <a:solidFill>
                  <a:srgbClr val="000000"/>
                </a:solidFill>
                <a:latin typeface="Montserrat"/>
              </a:rPr>
              <a:t>, M. (2019). A review of blockchain technology implementation in shipping industry. </a:t>
            </a:r>
            <a:r>
              <a:rPr lang="en-US" sz="1800" dirty="0" err="1">
                <a:solidFill>
                  <a:srgbClr val="000000"/>
                </a:solidFill>
                <a:latin typeface="Montserrat"/>
              </a:rPr>
              <a:t>Pomorstvo</a:t>
            </a:r>
            <a:r>
              <a:rPr lang="en-US" sz="1800" dirty="0">
                <a:solidFill>
                  <a:srgbClr val="000000"/>
                </a:solidFill>
                <a:latin typeface="Montserrat"/>
              </a:rPr>
              <a:t>, 33(2), 140-148.</a:t>
            </a:r>
          </a:p>
          <a:p>
            <a:pPr marL="388620" lvl="1" indent="-194310" algn="just">
              <a:lnSpc>
                <a:spcPts val="3600"/>
              </a:lnSpc>
              <a:buFont typeface="Arial"/>
              <a:buChar char="•"/>
            </a:pPr>
            <a:r>
              <a:rPr lang="en-US" sz="1800" dirty="0" err="1">
                <a:solidFill>
                  <a:srgbClr val="000000"/>
                </a:solidFill>
                <a:latin typeface="Montserrat"/>
              </a:rPr>
              <a:t>Lacity</a:t>
            </a:r>
            <a:r>
              <a:rPr lang="en-US" sz="1800" dirty="0">
                <a:solidFill>
                  <a:srgbClr val="000000"/>
                </a:solidFill>
                <a:latin typeface="Montserrat"/>
              </a:rPr>
              <a:t>, M. C., &amp; Van Hoek, R. (2021). How Walmart Canada used blockchain technology to reimagine freight invoice processing. MIS Quarterly Executive, 20(3).</a:t>
            </a:r>
          </a:p>
          <a:p>
            <a:pPr marL="388620" lvl="1" indent="-194310" algn="just">
              <a:lnSpc>
                <a:spcPts val="3600"/>
              </a:lnSpc>
              <a:buFont typeface="Arial"/>
              <a:buChar char="•"/>
            </a:pPr>
            <a:r>
              <a:rPr lang="en-US" sz="1800" dirty="0" err="1">
                <a:solidFill>
                  <a:srgbClr val="000000"/>
                </a:solidFill>
                <a:latin typeface="Montserrat"/>
              </a:rPr>
              <a:t>Lacity</a:t>
            </a:r>
            <a:r>
              <a:rPr lang="en-US" sz="1800" dirty="0">
                <a:solidFill>
                  <a:srgbClr val="000000"/>
                </a:solidFill>
                <a:latin typeface="Montserrat"/>
              </a:rPr>
              <a:t>, M., &amp; Van Hoek, R. (2021). What we’ve learned so far about blockchain for business. MIT Sloan Management Review, 62(3).</a:t>
            </a:r>
          </a:p>
          <a:p>
            <a:pPr marL="388620" lvl="1" indent="-194310" algn="just">
              <a:lnSpc>
                <a:spcPts val="3600"/>
              </a:lnSpc>
              <a:buFont typeface="Arial"/>
              <a:buChar char="•"/>
            </a:pPr>
            <a:r>
              <a:rPr lang="en-US" sz="1800" dirty="0" err="1">
                <a:solidFill>
                  <a:srgbClr val="000000"/>
                </a:solidFill>
                <a:latin typeface="Montserrat"/>
              </a:rPr>
              <a:t>Perboli</a:t>
            </a:r>
            <a:r>
              <a:rPr lang="en-US" sz="1800" dirty="0">
                <a:solidFill>
                  <a:srgbClr val="000000"/>
                </a:solidFill>
                <a:latin typeface="Montserrat"/>
              </a:rPr>
              <a:t>, G., </a:t>
            </a:r>
            <a:r>
              <a:rPr lang="en-US" sz="1800" dirty="0" err="1">
                <a:solidFill>
                  <a:srgbClr val="000000"/>
                </a:solidFill>
                <a:latin typeface="Montserrat"/>
              </a:rPr>
              <a:t>Musso</a:t>
            </a:r>
            <a:r>
              <a:rPr lang="en-US" sz="1800" dirty="0">
                <a:solidFill>
                  <a:srgbClr val="000000"/>
                </a:solidFill>
                <a:latin typeface="Montserrat"/>
              </a:rPr>
              <a:t>, S., &amp; </a:t>
            </a:r>
            <a:r>
              <a:rPr lang="en-US" sz="1800" dirty="0" err="1">
                <a:solidFill>
                  <a:srgbClr val="000000"/>
                </a:solidFill>
                <a:latin typeface="Montserrat"/>
              </a:rPr>
              <a:t>Rosano</a:t>
            </a:r>
            <a:r>
              <a:rPr lang="en-US" sz="1800" dirty="0">
                <a:solidFill>
                  <a:srgbClr val="000000"/>
                </a:solidFill>
                <a:latin typeface="Montserrat"/>
              </a:rPr>
              <a:t>, M. (2018). Blockchain in logistics and supply chain: A lean approach for designing real-world use cases. </a:t>
            </a:r>
            <a:r>
              <a:rPr lang="en-US" sz="1800" dirty="0" err="1">
                <a:solidFill>
                  <a:srgbClr val="000000"/>
                </a:solidFill>
                <a:latin typeface="Montserrat"/>
              </a:rPr>
              <a:t>Ieee</a:t>
            </a:r>
            <a:r>
              <a:rPr lang="en-US" sz="1800" dirty="0">
                <a:solidFill>
                  <a:srgbClr val="000000"/>
                </a:solidFill>
                <a:latin typeface="Montserrat"/>
              </a:rPr>
              <a:t> Access, 6, 62018-62028.</a:t>
            </a:r>
          </a:p>
          <a:p>
            <a:pPr marL="388620" lvl="1" indent="-194310" algn="just">
              <a:lnSpc>
                <a:spcPts val="3600"/>
              </a:lnSpc>
              <a:buFont typeface="Arial"/>
              <a:buChar char="•"/>
            </a:pPr>
            <a:r>
              <a:rPr lang="en-US" sz="1800" dirty="0">
                <a:solidFill>
                  <a:srgbClr val="000000"/>
                </a:solidFill>
                <a:latin typeface="Montserrat"/>
              </a:rPr>
              <a:t>Tan, B., Yan, J., Chen, S., &amp; Liu, X. (2018). The impact of blockchain on food supply chain: The case of </a:t>
            </a:r>
            <a:r>
              <a:rPr lang="en-US" sz="1800" dirty="0" err="1">
                <a:solidFill>
                  <a:srgbClr val="000000"/>
                </a:solidFill>
                <a:latin typeface="Montserrat"/>
              </a:rPr>
              <a:t>walmart</a:t>
            </a:r>
            <a:r>
              <a:rPr lang="en-US" sz="1800" dirty="0">
                <a:solidFill>
                  <a:srgbClr val="000000"/>
                </a:solidFill>
                <a:latin typeface="Montserrat"/>
              </a:rPr>
              <a:t>. In Smart Blockchain: First International Conference, </a:t>
            </a:r>
            <a:r>
              <a:rPr lang="en-US" sz="1800" dirty="0" err="1">
                <a:solidFill>
                  <a:srgbClr val="000000"/>
                </a:solidFill>
                <a:latin typeface="Montserrat"/>
              </a:rPr>
              <a:t>SmartBlock</a:t>
            </a:r>
            <a:r>
              <a:rPr lang="en-US" sz="1800" dirty="0">
                <a:solidFill>
                  <a:srgbClr val="000000"/>
                </a:solidFill>
                <a:latin typeface="Montserrat"/>
              </a:rPr>
              <a:t> 2018, Tokyo, Japan, December 10–12, 2018, Proceedings 1 (pp. 167-177). Springer International Publishing.</a:t>
            </a:r>
          </a:p>
          <a:p>
            <a:pPr marL="388620" lvl="1" indent="-194310" algn="just">
              <a:lnSpc>
                <a:spcPts val="3600"/>
              </a:lnSpc>
              <a:buFont typeface="Arial"/>
              <a:buChar char="•"/>
            </a:pPr>
            <a:r>
              <a:rPr lang="en-US" sz="1800" dirty="0">
                <a:solidFill>
                  <a:srgbClr val="000000"/>
                </a:solidFill>
                <a:latin typeface="Montserrat"/>
              </a:rPr>
              <a:t>Underwood, S. (2016). Blockchain beyond bitcoin. Communications of the ACM, 59(11), 15-17.</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3" name="Freeform 3"/>
          <p:cNvSpPr/>
          <p:nvPr/>
        </p:nvSpPr>
        <p:spPr>
          <a:xfrm>
            <a:off x="16662241" y="809102"/>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764000" y="910861"/>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0574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1276745" y="5424647"/>
            <a:ext cx="10181313" cy="10181313"/>
          </a:xfrm>
          <a:custGeom>
            <a:avLst/>
            <a:gdLst/>
            <a:ahLst/>
            <a:cxnLst/>
            <a:rect l="l" t="t" r="r" b="b"/>
            <a:pathLst>
              <a:path w="10181313" h="10181313">
                <a:moveTo>
                  <a:pt x="0" y="0"/>
                </a:moveTo>
                <a:lnTo>
                  <a:pt x="10181314" y="0"/>
                </a:lnTo>
                <a:lnTo>
                  <a:pt x="10181314" y="10181313"/>
                </a:lnTo>
                <a:lnTo>
                  <a:pt x="0" y="101813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9144000" y="9430736"/>
            <a:ext cx="1674107" cy="1674107"/>
          </a:xfrm>
          <a:custGeom>
            <a:avLst/>
            <a:gdLst/>
            <a:ahLst/>
            <a:cxnLst/>
            <a:rect l="l" t="t" r="r" b="b"/>
            <a:pathLst>
              <a:path w="1674107" h="1674107">
                <a:moveTo>
                  <a:pt x="0" y="0"/>
                </a:moveTo>
                <a:lnTo>
                  <a:pt x="1674107" y="0"/>
                </a:lnTo>
                <a:lnTo>
                  <a:pt x="1674107" y="1674108"/>
                </a:lnTo>
                <a:lnTo>
                  <a:pt x="0" y="16741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flipH="1">
            <a:off x="559709" y="8100527"/>
            <a:ext cx="1712527" cy="1712527"/>
          </a:xfrm>
          <a:custGeom>
            <a:avLst/>
            <a:gdLst/>
            <a:ahLst/>
            <a:cxnLst/>
            <a:rect l="l" t="t" r="r" b="b"/>
            <a:pathLst>
              <a:path w="1712527" h="1712527">
                <a:moveTo>
                  <a:pt x="1712527" y="0"/>
                </a:moveTo>
                <a:lnTo>
                  <a:pt x="0" y="0"/>
                </a:lnTo>
                <a:lnTo>
                  <a:pt x="0" y="1712528"/>
                </a:lnTo>
                <a:lnTo>
                  <a:pt x="1712527" y="1712528"/>
                </a:lnTo>
                <a:lnTo>
                  <a:pt x="1712527"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12138971" y="1481672"/>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1" name="Freeform 11"/>
          <p:cNvSpPr/>
          <p:nvPr/>
        </p:nvSpPr>
        <p:spPr>
          <a:xfrm>
            <a:off x="856264" y="5983779"/>
            <a:ext cx="387272" cy="387272"/>
          </a:xfrm>
          <a:custGeom>
            <a:avLst/>
            <a:gdLst/>
            <a:ahLst/>
            <a:cxnLst/>
            <a:rect l="l" t="t" r="r" b="b"/>
            <a:pathLst>
              <a:path w="387272" h="387272">
                <a:moveTo>
                  <a:pt x="0" y="0"/>
                </a:moveTo>
                <a:lnTo>
                  <a:pt x="387272" y="0"/>
                </a:lnTo>
                <a:lnTo>
                  <a:pt x="387272" y="387272"/>
                </a:lnTo>
                <a:lnTo>
                  <a:pt x="0" y="38727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a:off x="8289462" y="2709258"/>
            <a:ext cx="9998538" cy="6549042"/>
          </a:xfrm>
          <a:custGeom>
            <a:avLst/>
            <a:gdLst/>
            <a:ahLst/>
            <a:cxnLst/>
            <a:rect l="l" t="t" r="r" b="b"/>
            <a:pathLst>
              <a:path w="9998538" h="6549042">
                <a:moveTo>
                  <a:pt x="0" y="0"/>
                </a:moveTo>
                <a:lnTo>
                  <a:pt x="9998538" y="0"/>
                </a:lnTo>
                <a:lnTo>
                  <a:pt x="9998538" y="6549042"/>
                </a:lnTo>
                <a:lnTo>
                  <a:pt x="0" y="6549042"/>
                </a:lnTo>
                <a:lnTo>
                  <a:pt x="0" y="0"/>
                </a:lnTo>
                <a:close/>
              </a:path>
            </a:pathLst>
          </a:custGeom>
          <a:blipFill>
            <a:blip r:embed="rId18"/>
            <a:stretch>
              <a:fillRect/>
            </a:stretch>
          </a:blipFill>
        </p:spPr>
      </p:sp>
      <p:sp>
        <p:nvSpPr>
          <p:cNvPr id="13" name="TextBox 13"/>
          <p:cNvSpPr txBox="1"/>
          <p:nvPr/>
        </p:nvSpPr>
        <p:spPr>
          <a:xfrm>
            <a:off x="2021573" y="3807116"/>
            <a:ext cx="9255173" cy="1506855"/>
          </a:xfrm>
          <a:prstGeom prst="rect">
            <a:avLst/>
          </a:prstGeom>
        </p:spPr>
        <p:txBody>
          <a:bodyPr lIns="0" tIns="0" rIns="0" bIns="0" rtlCol="0" anchor="t">
            <a:spAutoFit/>
          </a:bodyPr>
          <a:lstStyle/>
          <a:p>
            <a:pPr>
              <a:lnSpc>
                <a:spcPts val="11160"/>
              </a:lnSpc>
            </a:pPr>
            <a:r>
              <a:rPr lang="en-US" sz="12000">
                <a:solidFill>
                  <a:srgbClr val="3B41C9"/>
                </a:solidFill>
                <a:latin typeface="Archive Bold"/>
              </a:rPr>
              <a:t>THANK YOU</a:t>
            </a:r>
          </a:p>
        </p:txBody>
      </p:sp>
      <p:sp>
        <p:nvSpPr>
          <p:cNvPr id="14" name="TextBox 14"/>
          <p:cNvSpPr txBox="1"/>
          <p:nvPr/>
        </p:nvSpPr>
        <p:spPr>
          <a:xfrm>
            <a:off x="14787289" y="910861"/>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serrat"/>
              </a:rPr>
              <a:t>Search . . .</a:t>
            </a:r>
          </a:p>
        </p:txBody>
      </p:sp>
      <p:grpSp>
        <p:nvGrpSpPr>
          <p:cNvPr id="15" name="Group 15"/>
          <p:cNvGrpSpPr/>
          <p:nvPr/>
        </p:nvGrpSpPr>
        <p:grpSpPr>
          <a:xfrm>
            <a:off x="2272236" y="5577976"/>
            <a:ext cx="3271523" cy="811605"/>
            <a:chOff x="0" y="0"/>
            <a:chExt cx="5431329" cy="1347414"/>
          </a:xfrm>
        </p:grpSpPr>
        <p:sp>
          <p:nvSpPr>
            <p:cNvPr id="16" name="Freeform 16"/>
            <p:cNvSpPr/>
            <p:nvPr/>
          </p:nvSpPr>
          <p:spPr>
            <a:xfrm>
              <a:off x="0" y="0"/>
              <a:ext cx="5431329" cy="1347414"/>
            </a:xfrm>
            <a:custGeom>
              <a:avLst/>
              <a:gdLst/>
              <a:ahLst/>
              <a:cxnLst/>
              <a:rect l="l" t="t" r="r" b="b"/>
              <a:pathLst>
                <a:path w="5431329" h="1347414">
                  <a:moveTo>
                    <a:pt x="0" y="0"/>
                  </a:moveTo>
                  <a:lnTo>
                    <a:pt x="0" y="1347414"/>
                  </a:lnTo>
                  <a:lnTo>
                    <a:pt x="5431329" y="1347414"/>
                  </a:lnTo>
                  <a:lnTo>
                    <a:pt x="5431329" y="0"/>
                  </a:lnTo>
                  <a:lnTo>
                    <a:pt x="0" y="0"/>
                  </a:lnTo>
                  <a:close/>
                  <a:moveTo>
                    <a:pt x="5370369" y="1286454"/>
                  </a:moveTo>
                  <a:lnTo>
                    <a:pt x="59690" y="1286454"/>
                  </a:lnTo>
                  <a:lnTo>
                    <a:pt x="59690" y="59690"/>
                  </a:lnTo>
                  <a:lnTo>
                    <a:pt x="5370369" y="59690"/>
                  </a:lnTo>
                  <a:lnTo>
                    <a:pt x="5370369" y="1286454"/>
                  </a:lnTo>
                  <a:close/>
                </a:path>
              </a:pathLst>
            </a:custGeom>
            <a:solidFill>
              <a:srgbClr val="F2BE40"/>
            </a:solidFill>
          </p:spPr>
        </p:sp>
      </p:grpSp>
      <p:sp>
        <p:nvSpPr>
          <p:cNvPr id="17" name="TextBox 17"/>
          <p:cNvSpPr txBox="1"/>
          <p:nvPr/>
        </p:nvSpPr>
        <p:spPr>
          <a:xfrm>
            <a:off x="2272236" y="5765339"/>
            <a:ext cx="3271523" cy="389255"/>
          </a:xfrm>
          <a:prstGeom prst="rect">
            <a:avLst/>
          </a:prstGeom>
        </p:spPr>
        <p:txBody>
          <a:bodyPr lIns="0" tIns="0" rIns="0" bIns="0" rtlCol="0" anchor="t">
            <a:spAutoFit/>
          </a:bodyPr>
          <a:lstStyle/>
          <a:p>
            <a:pPr algn="ctr">
              <a:lnSpc>
                <a:spcPts val="3219"/>
              </a:lnSpc>
            </a:pPr>
            <a:r>
              <a:rPr lang="en-US" sz="2299">
                <a:solidFill>
                  <a:srgbClr val="3B41C9"/>
                </a:solidFill>
                <a:latin typeface="Montserrat Classic Bold"/>
              </a:rPr>
              <a:t>END SLIDE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43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a:off x="16230600" y="-20574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5" name="Freeform 5"/>
          <p:cNvSpPr/>
          <p:nvPr/>
        </p:nvSpPr>
        <p:spPr>
          <a:xfrm>
            <a:off x="16743120" y="812641"/>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844879" y="914400"/>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0547637" y="5450554"/>
            <a:ext cx="10155406" cy="10155406"/>
          </a:xfrm>
          <a:custGeom>
            <a:avLst/>
            <a:gdLst/>
            <a:ahLst/>
            <a:cxnLst/>
            <a:rect l="l" t="t" r="r" b="b"/>
            <a:pathLst>
              <a:path w="10155406" h="10155406">
                <a:moveTo>
                  <a:pt x="0" y="0"/>
                </a:moveTo>
                <a:lnTo>
                  <a:pt x="10155406" y="0"/>
                </a:lnTo>
                <a:lnTo>
                  <a:pt x="10155406" y="10155406"/>
                </a:lnTo>
                <a:lnTo>
                  <a:pt x="0" y="101554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10088090" y="2278922"/>
            <a:ext cx="6343265" cy="6343265"/>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BE4A"/>
            </a:solidFill>
          </p:spPr>
        </p:sp>
      </p:grpSp>
      <p:grpSp>
        <p:nvGrpSpPr>
          <p:cNvPr id="10" name="Group 10"/>
          <p:cNvGrpSpPr>
            <a:grpSpLocks noChangeAspect="1"/>
          </p:cNvGrpSpPr>
          <p:nvPr/>
        </p:nvGrpSpPr>
        <p:grpSpPr>
          <a:xfrm>
            <a:off x="10424853" y="2615696"/>
            <a:ext cx="5669739" cy="5669717"/>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24487" r="-24487"/>
              </a:stretch>
            </a:blipFill>
          </p:spPr>
        </p:sp>
      </p:grpSp>
      <p:sp>
        <p:nvSpPr>
          <p:cNvPr id="12" name="Freeform 12"/>
          <p:cNvSpPr/>
          <p:nvPr/>
        </p:nvSpPr>
        <p:spPr>
          <a:xfrm rot="-10800000">
            <a:off x="16476095" y="9157850"/>
            <a:ext cx="122046" cy="200900"/>
          </a:xfrm>
          <a:custGeom>
            <a:avLst/>
            <a:gdLst/>
            <a:ahLst/>
            <a:cxnLst/>
            <a:rect l="l" t="t" r="r" b="b"/>
            <a:pathLst>
              <a:path w="122046" h="200900">
                <a:moveTo>
                  <a:pt x="0" y="0"/>
                </a:moveTo>
                <a:lnTo>
                  <a:pt x="122046" y="0"/>
                </a:lnTo>
                <a:lnTo>
                  <a:pt x="122046" y="200900"/>
                </a:lnTo>
                <a:lnTo>
                  <a:pt x="0" y="2009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3" name="TextBox 13"/>
          <p:cNvSpPr txBox="1"/>
          <p:nvPr/>
        </p:nvSpPr>
        <p:spPr>
          <a:xfrm>
            <a:off x="14987423" y="914400"/>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serrat"/>
              </a:rPr>
              <a:t>Search . . .</a:t>
            </a:r>
          </a:p>
        </p:txBody>
      </p:sp>
      <p:sp>
        <p:nvSpPr>
          <p:cNvPr id="14" name="TextBox 14"/>
          <p:cNvSpPr txBox="1"/>
          <p:nvPr/>
        </p:nvSpPr>
        <p:spPr>
          <a:xfrm>
            <a:off x="2272236" y="4354010"/>
            <a:ext cx="8492215" cy="1683754"/>
          </a:xfrm>
          <a:prstGeom prst="rect">
            <a:avLst/>
          </a:prstGeom>
        </p:spPr>
        <p:txBody>
          <a:bodyPr lIns="0" tIns="0" rIns="0" bIns="0" rtlCol="0" anchor="t">
            <a:spAutoFit/>
          </a:bodyPr>
          <a:lstStyle/>
          <a:p>
            <a:pPr>
              <a:lnSpc>
                <a:spcPts val="12909"/>
              </a:lnSpc>
            </a:pPr>
            <a:r>
              <a:rPr lang="en-US" sz="11735">
                <a:solidFill>
                  <a:srgbClr val="3B41C9"/>
                </a:solidFill>
                <a:latin typeface="Montaser Arabic Bold"/>
              </a:rPr>
              <a:t>MÔ TẢ</a:t>
            </a:r>
          </a:p>
        </p:txBody>
      </p:sp>
      <p:sp>
        <p:nvSpPr>
          <p:cNvPr id="15" name="Freeform 15"/>
          <p:cNvSpPr/>
          <p:nvPr/>
        </p:nvSpPr>
        <p:spPr>
          <a:xfrm>
            <a:off x="10764451" y="1310857"/>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Freeform 16"/>
          <p:cNvSpPr/>
          <p:nvPr/>
        </p:nvSpPr>
        <p:spPr>
          <a:xfrm>
            <a:off x="716896" y="6813173"/>
            <a:ext cx="421865" cy="421865"/>
          </a:xfrm>
          <a:custGeom>
            <a:avLst/>
            <a:gdLst/>
            <a:ahLst/>
            <a:cxnLst/>
            <a:rect l="l" t="t" r="r" b="b"/>
            <a:pathLst>
              <a:path w="421865" h="421865">
                <a:moveTo>
                  <a:pt x="0" y="0"/>
                </a:moveTo>
                <a:lnTo>
                  <a:pt x="421865" y="0"/>
                </a:lnTo>
                <a:lnTo>
                  <a:pt x="421865" y="421865"/>
                </a:lnTo>
                <a:lnTo>
                  <a:pt x="0" y="42186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7" name="Freeform 17"/>
          <p:cNvSpPr/>
          <p:nvPr/>
        </p:nvSpPr>
        <p:spPr>
          <a:xfrm>
            <a:off x="4796729" y="-2199"/>
            <a:ext cx="2366598" cy="1183299"/>
          </a:xfrm>
          <a:custGeom>
            <a:avLst/>
            <a:gdLst/>
            <a:ahLst/>
            <a:cxnLst/>
            <a:rect l="l" t="t" r="r" b="b"/>
            <a:pathLst>
              <a:path w="2366598" h="1183299">
                <a:moveTo>
                  <a:pt x="0" y="0"/>
                </a:moveTo>
                <a:lnTo>
                  <a:pt x="2366598" y="0"/>
                </a:lnTo>
                <a:lnTo>
                  <a:pt x="2366598" y="1183299"/>
                </a:lnTo>
                <a:lnTo>
                  <a:pt x="0" y="118329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8" name="Freeform 18"/>
          <p:cNvSpPr/>
          <p:nvPr/>
        </p:nvSpPr>
        <p:spPr>
          <a:xfrm flipH="1">
            <a:off x="0" y="8574473"/>
            <a:ext cx="1712527" cy="1712527"/>
          </a:xfrm>
          <a:custGeom>
            <a:avLst/>
            <a:gdLst/>
            <a:ahLst/>
            <a:cxnLst/>
            <a:rect l="l" t="t" r="r" b="b"/>
            <a:pathLst>
              <a:path w="1712527" h="1712527">
                <a:moveTo>
                  <a:pt x="1712527" y="0"/>
                </a:moveTo>
                <a:lnTo>
                  <a:pt x="0" y="0"/>
                </a:lnTo>
                <a:lnTo>
                  <a:pt x="0" y="1712527"/>
                </a:lnTo>
                <a:lnTo>
                  <a:pt x="1712527" y="1712527"/>
                </a:lnTo>
                <a:lnTo>
                  <a:pt x="1712527"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9" name="Freeform 19"/>
          <p:cNvSpPr/>
          <p:nvPr/>
        </p:nvSpPr>
        <p:spPr>
          <a:xfrm flipH="1">
            <a:off x="559709" y="8100527"/>
            <a:ext cx="1712527" cy="1712527"/>
          </a:xfrm>
          <a:custGeom>
            <a:avLst/>
            <a:gdLst/>
            <a:ahLst/>
            <a:cxnLst/>
            <a:rect l="l" t="t" r="r" b="b"/>
            <a:pathLst>
              <a:path w="1712527" h="1712527">
                <a:moveTo>
                  <a:pt x="1712527" y="0"/>
                </a:moveTo>
                <a:lnTo>
                  <a:pt x="0" y="0"/>
                </a:lnTo>
                <a:lnTo>
                  <a:pt x="0" y="1712528"/>
                </a:lnTo>
                <a:lnTo>
                  <a:pt x="1712527" y="1712528"/>
                </a:lnTo>
                <a:lnTo>
                  <a:pt x="1712527" y="0"/>
                </a:lnTo>
                <a:close/>
              </a:path>
            </a:pathLst>
          </a:custGeom>
          <a:blipFill>
            <a:blip r:embed="rId20">
              <a:extLst>
                <a:ext uri="{96DAC541-7B7A-43D3-8B79-37D633B846F1}">
                  <asvg:svgBlip xmlns:asvg="http://schemas.microsoft.com/office/drawing/2016/SVG/main" r:embed="rId21"/>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rot="5400000">
            <a:off x="14422662" y="-271867"/>
            <a:ext cx="5153784" cy="2576892"/>
          </a:xfrm>
          <a:custGeom>
            <a:avLst/>
            <a:gdLst/>
            <a:ahLst/>
            <a:cxnLst/>
            <a:rect l="l" t="t" r="r" b="b"/>
            <a:pathLst>
              <a:path w="5153784" h="2576892">
                <a:moveTo>
                  <a:pt x="0" y="0"/>
                </a:moveTo>
                <a:lnTo>
                  <a:pt x="5153784" y="0"/>
                </a:lnTo>
                <a:lnTo>
                  <a:pt x="5153784" y="2576892"/>
                </a:lnTo>
                <a:lnTo>
                  <a:pt x="0" y="2576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5" name="Freeform 5"/>
          <p:cNvSpPr/>
          <p:nvPr/>
        </p:nvSpPr>
        <p:spPr>
          <a:xfrm>
            <a:off x="16770077" y="83007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871836" y="93183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5400000">
            <a:off x="-5733756" y="4894444"/>
            <a:ext cx="10155406" cy="10155406"/>
          </a:xfrm>
          <a:custGeom>
            <a:avLst/>
            <a:gdLst/>
            <a:ahLst/>
            <a:cxnLst/>
            <a:rect l="l" t="t" r="r" b="b"/>
            <a:pathLst>
              <a:path w="10155406" h="10155406">
                <a:moveTo>
                  <a:pt x="0" y="0"/>
                </a:moveTo>
                <a:lnTo>
                  <a:pt x="10155406" y="0"/>
                </a:lnTo>
                <a:lnTo>
                  <a:pt x="10155406" y="10155406"/>
                </a:lnTo>
                <a:lnTo>
                  <a:pt x="0" y="101554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a:grpSpLocks noChangeAspect="1"/>
          </p:cNvGrpSpPr>
          <p:nvPr/>
        </p:nvGrpSpPr>
        <p:grpSpPr>
          <a:xfrm>
            <a:off x="1603982" y="5553445"/>
            <a:ext cx="2902539" cy="2999690"/>
            <a:chOff x="0" y="0"/>
            <a:chExt cx="6362700" cy="6575666"/>
          </a:xfrm>
        </p:grpSpPr>
        <p:sp>
          <p:nvSpPr>
            <p:cNvPr id="9" name="Freeform 9"/>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1"/>
              <a:stretch>
                <a:fillRect l="-41908" r="-41908"/>
              </a:stretch>
            </a:blipFill>
          </p:spPr>
        </p:sp>
      </p:grpSp>
      <p:grpSp>
        <p:nvGrpSpPr>
          <p:cNvPr id="10" name="Group 10"/>
          <p:cNvGrpSpPr>
            <a:grpSpLocks noChangeAspect="1"/>
          </p:cNvGrpSpPr>
          <p:nvPr/>
        </p:nvGrpSpPr>
        <p:grpSpPr>
          <a:xfrm>
            <a:off x="1603982" y="2298660"/>
            <a:ext cx="2902539" cy="2999690"/>
            <a:chOff x="0" y="0"/>
            <a:chExt cx="6362700" cy="6575666"/>
          </a:xfrm>
        </p:grpSpPr>
        <p:sp>
          <p:nvSpPr>
            <p:cNvPr id="11" name="Freeform 11"/>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2"/>
              <a:stretch>
                <a:fillRect l="-27515" r="-27515"/>
              </a:stretch>
            </a:blipFill>
          </p:spPr>
        </p:sp>
      </p:grpSp>
      <p:grpSp>
        <p:nvGrpSpPr>
          <p:cNvPr id="12" name="Group 12"/>
          <p:cNvGrpSpPr>
            <a:grpSpLocks noChangeAspect="1"/>
          </p:cNvGrpSpPr>
          <p:nvPr/>
        </p:nvGrpSpPr>
        <p:grpSpPr>
          <a:xfrm>
            <a:off x="4764550" y="2298660"/>
            <a:ext cx="2902539" cy="2999690"/>
            <a:chOff x="0" y="0"/>
            <a:chExt cx="6362700" cy="6575666"/>
          </a:xfrm>
        </p:grpSpPr>
        <p:sp>
          <p:nvSpPr>
            <p:cNvPr id="13" name="Freeform 13"/>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3"/>
              <a:stretch>
                <a:fillRect l="-18931" r="-18931"/>
              </a:stretch>
            </a:blipFill>
          </p:spPr>
        </p:sp>
      </p:grpSp>
      <p:grpSp>
        <p:nvGrpSpPr>
          <p:cNvPr id="14" name="Group 14"/>
          <p:cNvGrpSpPr/>
          <p:nvPr/>
        </p:nvGrpSpPr>
        <p:grpSpPr>
          <a:xfrm>
            <a:off x="4764550" y="5553445"/>
            <a:ext cx="2902539" cy="2999690"/>
            <a:chOff x="0" y="0"/>
            <a:chExt cx="764455" cy="790042"/>
          </a:xfrm>
        </p:grpSpPr>
        <p:sp>
          <p:nvSpPr>
            <p:cNvPr id="15" name="Freeform 15"/>
            <p:cNvSpPr/>
            <p:nvPr/>
          </p:nvSpPr>
          <p:spPr>
            <a:xfrm>
              <a:off x="0" y="0"/>
              <a:ext cx="764455" cy="790042"/>
            </a:xfrm>
            <a:custGeom>
              <a:avLst/>
              <a:gdLst/>
              <a:ahLst/>
              <a:cxnLst/>
              <a:rect l="l" t="t" r="r" b="b"/>
              <a:pathLst>
                <a:path w="764455" h="790042">
                  <a:moveTo>
                    <a:pt x="136032" y="0"/>
                  </a:moveTo>
                  <a:lnTo>
                    <a:pt x="628423" y="0"/>
                  </a:lnTo>
                  <a:cubicBezTo>
                    <a:pt x="664501" y="0"/>
                    <a:pt x="699101" y="14332"/>
                    <a:pt x="724612" y="39843"/>
                  </a:cubicBezTo>
                  <a:cubicBezTo>
                    <a:pt x="750123" y="65354"/>
                    <a:pt x="764455" y="99954"/>
                    <a:pt x="764455" y="136032"/>
                  </a:cubicBezTo>
                  <a:lnTo>
                    <a:pt x="764455" y="654010"/>
                  </a:lnTo>
                  <a:cubicBezTo>
                    <a:pt x="764455" y="729138"/>
                    <a:pt x="703551" y="790042"/>
                    <a:pt x="628423" y="790042"/>
                  </a:cubicBezTo>
                  <a:lnTo>
                    <a:pt x="136032" y="790042"/>
                  </a:lnTo>
                  <a:cubicBezTo>
                    <a:pt x="60904" y="790042"/>
                    <a:pt x="0" y="729138"/>
                    <a:pt x="0" y="654010"/>
                  </a:cubicBezTo>
                  <a:lnTo>
                    <a:pt x="0" y="136032"/>
                  </a:lnTo>
                  <a:cubicBezTo>
                    <a:pt x="0" y="60904"/>
                    <a:pt x="60904" y="0"/>
                    <a:pt x="136032" y="0"/>
                  </a:cubicBezTo>
                  <a:close/>
                </a:path>
              </a:pathLst>
            </a:custGeom>
            <a:solidFill>
              <a:srgbClr val="3B41C9"/>
            </a:solidFill>
          </p:spPr>
        </p:sp>
        <p:sp>
          <p:nvSpPr>
            <p:cNvPr id="16" name="TextBox 16"/>
            <p:cNvSpPr txBox="1"/>
            <p:nvPr/>
          </p:nvSpPr>
          <p:spPr>
            <a:xfrm>
              <a:off x="0" y="0"/>
              <a:ext cx="812800" cy="812800"/>
            </a:xfrm>
            <a:prstGeom prst="rect">
              <a:avLst/>
            </a:prstGeom>
          </p:spPr>
          <p:txBody>
            <a:bodyPr lIns="50800" tIns="50800" rIns="50800" bIns="50800" rtlCol="0" anchor="ctr"/>
            <a:lstStyle/>
            <a:p>
              <a:pPr algn="ctr">
                <a:lnSpc>
                  <a:spcPts val="2160"/>
                </a:lnSpc>
              </a:pPr>
              <a:endParaRPr/>
            </a:p>
          </p:txBody>
        </p:sp>
      </p:grpSp>
      <p:sp>
        <p:nvSpPr>
          <p:cNvPr id="17" name="TextBox 17"/>
          <p:cNvSpPr txBox="1"/>
          <p:nvPr/>
        </p:nvSpPr>
        <p:spPr>
          <a:xfrm>
            <a:off x="14889105" y="895349"/>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serrat"/>
              </a:rPr>
              <a:t>Search . . .</a:t>
            </a:r>
          </a:p>
        </p:txBody>
      </p:sp>
      <p:sp>
        <p:nvSpPr>
          <p:cNvPr id="18" name="TextBox 18"/>
          <p:cNvSpPr txBox="1"/>
          <p:nvPr/>
        </p:nvSpPr>
        <p:spPr>
          <a:xfrm>
            <a:off x="9163637" y="2418830"/>
            <a:ext cx="6733224" cy="857250"/>
          </a:xfrm>
          <a:prstGeom prst="rect">
            <a:avLst/>
          </a:prstGeom>
        </p:spPr>
        <p:txBody>
          <a:bodyPr lIns="0" tIns="0" rIns="0" bIns="0" rtlCol="0" anchor="t">
            <a:spAutoFit/>
          </a:bodyPr>
          <a:lstStyle/>
          <a:p>
            <a:pPr>
              <a:lnSpc>
                <a:spcPts val="6600"/>
              </a:lnSpc>
            </a:pPr>
            <a:r>
              <a:rPr lang="en-US" sz="6000">
                <a:solidFill>
                  <a:srgbClr val="3B41C9"/>
                </a:solidFill>
                <a:latin typeface="Montaser Arabic Bold"/>
              </a:rPr>
              <a:t>MÔ TẢ</a:t>
            </a:r>
          </a:p>
        </p:txBody>
      </p:sp>
      <p:sp>
        <p:nvSpPr>
          <p:cNvPr id="19" name="AutoShape 19"/>
          <p:cNvSpPr/>
          <p:nvPr/>
        </p:nvSpPr>
        <p:spPr>
          <a:xfrm>
            <a:off x="9163637" y="3535762"/>
            <a:ext cx="2501641" cy="525486"/>
          </a:xfrm>
          <a:prstGeom prst="rect">
            <a:avLst/>
          </a:prstGeom>
          <a:solidFill>
            <a:srgbClr val="F2BE40"/>
          </a:solidFill>
        </p:spPr>
      </p:sp>
      <p:sp>
        <p:nvSpPr>
          <p:cNvPr id="20" name="TextBox 20"/>
          <p:cNvSpPr txBox="1"/>
          <p:nvPr/>
        </p:nvSpPr>
        <p:spPr>
          <a:xfrm>
            <a:off x="9163637" y="4400483"/>
            <a:ext cx="8095663" cy="5282563"/>
          </a:xfrm>
          <a:prstGeom prst="rect">
            <a:avLst/>
          </a:prstGeom>
        </p:spPr>
        <p:txBody>
          <a:bodyPr lIns="0" tIns="0" rIns="0" bIns="0" rtlCol="0" anchor="t">
            <a:spAutoFit/>
          </a:bodyPr>
          <a:lstStyle/>
          <a:p>
            <a:pPr marL="453395" lvl="1" indent="-226697" algn="just">
              <a:lnSpc>
                <a:spcPts val="4200"/>
              </a:lnSpc>
              <a:buFont typeface="Arial"/>
              <a:buChar char="•"/>
            </a:pPr>
            <a:r>
              <a:rPr lang="en-US" sz="2100">
                <a:solidFill>
                  <a:srgbClr val="3B41C9"/>
                </a:solidFill>
                <a:latin typeface="Montserrat"/>
              </a:rPr>
              <a:t>Công nghệ Blockchain đột phá với tiềm năng cách mạng hóa nhiều lĩnh vực, bao gồm cả lĩnh vực quản lý cảng biển và vận chuyển hàng hóa. </a:t>
            </a:r>
          </a:p>
          <a:p>
            <a:pPr marL="453395" lvl="1" indent="-226697" algn="just">
              <a:lnSpc>
                <a:spcPts val="4200"/>
              </a:lnSpc>
              <a:buFont typeface="Arial"/>
              <a:buChar char="•"/>
            </a:pPr>
            <a:r>
              <a:rPr lang="en-US" sz="2100">
                <a:solidFill>
                  <a:srgbClr val="3B41C9"/>
                </a:solidFill>
                <a:latin typeface="Montserrat"/>
              </a:rPr>
              <a:t>Đề tài "Ứng dụng Blockchain trong quản lý thông tin, chứng thực tài liệu hàng hóa và giao dịch" được lựa chọn nhằm nghiên cứu khả năng ứng dụng và hiệu quả của công nghệ Blockchain trong việc nâng cao tính minh bạch, đáng tin cậy và hiệu quả của quy trình vận chuyển hàng hóa tại cảng Hải Phòng.</a:t>
            </a:r>
          </a:p>
          <a:p>
            <a:pPr algn="just">
              <a:lnSpc>
                <a:spcPts val="4200"/>
              </a:lnSpc>
            </a:pPr>
            <a:endParaRPr lang="en-US" sz="2100">
              <a:solidFill>
                <a:srgbClr val="3B41C9"/>
              </a:solidFill>
              <a:latin typeface="Montserrat"/>
            </a:endParaRPr>
          </a:p>
        </p:txBody>
      </p:sp>
      <p:sp>
        <p:nvSpPr>
          <p:cNvPr id="21" name="Freeform 21"/>
          <p:cNvSpPr/>
          <p:nvPr/>
        </p:nvSpPr>
        <p:spPr>
          <a:xfrm>
            <a:off x="8722135" y="8177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2" name="Freeform 22"/>
          <p:cNvSpPr/>
          <p:nvPr/>
        </p:nvSpPr>
        <p:spPr>
          <a:xfrm>
            <a:off x="818597" y="90473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3" name="TextBox 23"/>
          <p:cNvSpPr txBox="1"/>
          <p:nvPr/>
        </p:nvSpPr>
        <p:spPr>
          <a:xfrm>
            <a:off x="9242338" y="3695826"/>
            <a:ext cx="2344239" cy="262509"/>
          </a:xfrm>
          <a:prstGeom prst="rect">
            <a:avLst/>
          </a:prstGeom>
        </p:spPr>
        <p:txBody>
          <a:bodyPr lIns="0" tIns="0" rIns="0" bIns="0" rtlCol="0" anchor="t">
            <a:spAutoFit/>
          </a:bodyPr>
          <a:lstStyle/>
          <a:p>
            <a:pPr algn="ctr">
              <a:lnSpc>
                <a:spcPts val="1952"/>
              </a:lnSpc>
            </a:pPr>
            <a:r>
              <a:rPr lang="en-US" sz="2099">
                <a:solidFill>
                  <a:srgbClr val="3B41C9"/>
                </a:solidFill>
                <a:latin typeface="Montaser Arabic Bold"/>
              </a:rPr>
              <a:t>GIỚI THIỆU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rot="5400000">
            <a:off x="14422662" y="-271867"/>
            <a:ext cx="5153784" cy="2576892"/>
          </a:xfrm>
          <a:custGeom>
            <a:avLst/>
            <a:gdLst/>
            <a:ahLst/>
            <a:cxnLst/>
            <a:rect l="l" t="t" r="r" b="b"/>
            <a:pathLst>
              <a:path w="5153784" h="2576892">
                <a:moveTo>
                  <a:pt x="0" y="0"/>
                </a:moveTo>
                <a:lnTo>
                  <a:pt x="5153784" y="0"/>
                </a:lnTo>
                <a:lnTo>
                  <a:pt x="5153784" y="2576892"/>
                </a:lnTo>
                <a:lnTo>
                  <a:pt x="0" y="2576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5" name="Freeform 5"/>
          <p:cNvSpPr/>
          <p:nvPr/>
        </p:nvSpPr>
        <p:spPr>
          <a:xfrm>
            <a:off x="16671958" y="811834"/>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773717" y="913593"/>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5400000">
            <a:off x="-5733756" y="4894444"/>
            <a:ext cx="10155406" cy="10155406"/>
          </a:xfrm>
          <a:custGeom>
            <a:avLst/>
            <a:gdLst/>
            <a:ahLst/>
            <a:cxnLst/>
            <a:rect l="l" t="t" r="r" b="b"/>
            <a:pathLst>
              <a:path w="10155406" h="10155406">
                <a:moveTo>
                  <a:pt x="0" y="0"/>
                </a:moveTo>
                <a:lnTo>
                  <a:pt x="10155406" y="0"/>
                </a:lnTo>
                <a:lnTo>
                  <a:pt x="10155406" y="10155406"/>
                </a:lnTo>
                <a:lnTo>
                  <a:pt x="0" y="101554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a:grpSpLocks noChangeAspect="1"/>
          </p:cNvGrpSpPr>
          <p:nvPr/>
        </p:nvGrpSpPr>
        <p:grpSpPr>
          <a:xfrm>
            <a:off x="1603982" y="5553445"/>
            <a:ext cx="2902539" cy="2999690"/>
            <a:chOff x="0" y="0"/>
            <a:chExt cx="6362700" cy="6575666"/>
          </a:xfrm>
        </p:grpSpPr>
        <p:sp>
          <p:nvSpPr>
            <p:cNvPr id="9" name="Freeform 9"/>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1"/>
              <a:stretch>
                <a:fillRect l="-27515" r="-27515"/>
              </a:stretch>
            </a:blipFill>
          </p:spPr>
        </p:sp>
      </p:grpSp>
      <p:grpSp>
        <p:nvGrpSpPr>
          <p:cNvPr id="10" name="Group 10"/>
          <p:cNvGrpSpPr>
            <a:grpSpLocks noChangeAspect="1"/>
          </p:cNvGrpSpPr>
          <p:nvPr/>
        </p:nvGrpSpPr>
        <p:grpSpPr>
          <a:xfrm>
            <a:off x="1603982" y="2298660"/>
            <a:ext cx="2902539" cy="2999690"/>
            <a:chOff x="0" y="0"/>
            <a:chExt cx="6362700" cy="6575666"/>
          </a:xfrm>
        </p:grpSpPr>
        <p:sp>
          <p:nvSpPr>
            <p:cNvPr id="11" name="Freeform 11"/>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2"/>
              <a:stretch>
                <a:fillRect l="-27563" r="-27563"/>
              </a:stretch>
            </a:blipFill>
          </p:spPr>
        </p:sp>
      </p:grpSp>
      <p:grpSp>
        <p:nvGrpSpPr>
          <p:cNvPr id="12" name="Group 12"/>
          <p:cNvGrpSpPr>
            <a:grpSpLocks noChangeAspect="1"/>
          </p:cNvGrpSpPr>
          <p:nvPr/>
        </p:nvGrpSpPr>
        <p:grpSpPr>
          <a:xfrm>
            <a:off x="4764550" y="2298660"/>
            <a:ext cx="2902539" cy="2999690"/>
            <a:chOff x="0" y="0"/>
            <a:chExt cx="6362700" cy="6575666"/>
          </a:xfrm>
        </p:grpSpPr>
        <p:sp>
          <p:nvSpPr>
            <p:cNvPr id="13" name="Freeform 13"/>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3"/>
              <a:stretch>
                <a:fillRect l="-18902" r="-18902"/>
              </a:stretch>
            </a:blipFill>
          </p:spPr>
        </p:sp>
      </p:grpSp>
      <p:grpSp>
        <p:nvGrpSpPr>
          <p:cNvPr id="14" name="Group 14"/>
          <p:cNvGrpSpPr/>
          <p:nvPr/>
        </p:nvGrpSpPr>
        <p:grpSpPr>
          <a:xfrm>
            <a:off x="4764550" y="5553445"/>
            <a:ext cx="2902539" cy="2999690"/>
            <a:chOff x="0" y="0"/>
            <a:chExt cx="764455" cy="790042"/>
          </a:xfrm>
        </p:grpSpPr>
        <p:sp>
          <p:nvSpPr>
            <p:cNvPr id="15" name="Freeform 15"/>
            <p:cNvSpPr/>
            <p:nvPr/>
          </p:nvSpPr>
          <p:spPr>
            <a:xfrm>
              <a:off x="0" y="0"/>
              <a:ext cx="764455" cy="790042"/>
            </a:xfrm>
            <a:custGeom>
              <a:avLst/>
              <a:gdLst/>
              <a:ahLst/>
              <a:cxnLst/>
              <a:rect l="l" t="t" r="r" b="b"/>
              <a:pathLst>
                <a:path w="764455" h="790042">
                  <a:moveTo>
                    <a:pt x="136032" y="0"/>
                  </a:moveTo>
                  <a:lnTo>
                    <a:pt x="628423" y="0"/>
                  </a:lnTo>
                  <a:cubicBezTo>
                    <a:pt x="664501" y="0"/>
                    <a:pt x="699101" y="14332"/>
                    <a:pt x="724612" y="39843"/>
                  </a:cubicBezTo>
                  <a:cubicBezTo>
                    <a:pt x="750123" y="65354"/>
                    <a:pt x="764455" y="99954"/>
                    <a:pt x="764455" y="136032"/>
                  </a:cubicBezTo>
                  <a:lnTo>
                    <a:pt x="764455" y="654010"/>
                  </a:lnTo>
                  <a:cubicBezTo>
                    <a:pt x="764455" y="729138"/>
                    <a:pt x="703551" y="790042"/>
                    <a:pt x="628423" y="790042"/>
                  </a:cubicBezTo>
                  <a:lnTo>
                    <a:pt x="136032" y="790042"/>
                  </a:lnTo>
                  <a:cubicBezTo>
                    <a:pt x="60904" y="790042"/>
                    <a:pt x="0" y="729138"/>
                    <a:pt x="0" y="654010"/>
                  </a:cubicBezTo>
                  <a:lnTo>
                    <a:pt x="0" y="136032"/>
                  </a:lnTo>
                  <a:cubicBezTo>
                    <a:pt x="0" y="60904"/>
                    <a:pt x="60904" y="0"/>
                    <a:pt x="136032" y="0"/>
                  </a:cubicBezTo>
                  <a:close/>
                </a:path>
              </a:pathLst>
            </a:custGeom>
            <a:solidFill>
              <a:srgbClr val="3B41C9"/>
            </a:solidFill>
          </p:spPr>
        </p:sp>
        <p:sp>
          <p:nvSpPr>
            <p:cNvPr id="16" name="TextBox 16"/>
            <p:cNvSpPr txBox="1"/>
            <p:nvPr/>
          </p:nvSpPr>
          <p:spPr>
            <a:xfrm>
              <a:off x="0" y="0"/>
              <a:ext cx="812800" cy="812800"/>
            </a:xfrm>
            <a:prstGeom prst="rect">
              <a:avLst/>
            </a:prstGeom>
          </p:spPr>
          <p:txBody>
            <a:bodyPr lIns="50800" tIns="50800" rIns="50800" bIns="50800" rtlCol="0" anchor="ctr"/>
            <a:lstStyle/>
            <a:p>
              <a:pPr algn="ctr">
                <a:lnSpc>
                  <a:spcPts val="2160"/>
                </a:lnSpc>
              </a:pPr>
              <a:endParaRPr/>
            </a:p>
          </p:txBody>
        </p:sp>
      </p:grpSp>
      <p:sp>
        <p:nvSpPr>
          <p:cNvPr id="17" name="TextBox 17"/>
          <p:cNvSpPr txBox="1"/>
          <p:nvPr/>
        </p:nvSpPr>
        <p:spPr>
          <a:xfrm>
            <a:off x="14877756" y="909980"/>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serrat"/>
              </a:rPr>
              <a:t>Search . . .</a:t>
            </a:r>
          </a:p>
        </p:txBody>
      </p:sp>
      <p:sp>
        <p:nvSpPr>
          <p:cNvPr id="18" name="TextBox 18"/>
          <p:cNvSpPr txBox="1"/>
          <p:nvPr/>
        </p:nvSpPr>
        <p:spPr>
          <a:xfrm>
            <a:off x="9163637" y="2418830"/>
            <a:ext cx="6733224" cy="857250"/>
          </a:xfrm>
          <a:prstGeom prst="rect">
            <a:avLst/>
          </a:prstGeom>
        </p:spPr>
        <p:txBody>
          <a:bodyPr lIns="0" tIns="0" rIns="0" bIns="0" rtlCol="0" anchor="t">
            <a:spAutoFit/>
          </a:bodyPr>
          <a:lstStyle/>
          <a:p>
            <a:pPr>
              <a:lnSpc>
                <a:spcPts val="6600"/>
              </a:lnSpc>
            </a:pPr>
            <a:r>
              <a:rPr lang="en-US" sz="6000">
                <a:solidFill>
                  <a:srgbClr val="3B41C9"/>
                </a:solidFill>
                <a:latin typeface="Montaser Arabic Bold"/>
              </a:rPr>
              <a:t>MÔ TẢ</a:t>
            </a:r>
          </a:p>
        </p:txBody>
      </p:sp>
      <p:sp>
        <p:nvSpPr>
          <p:cNvPr id="19" name="AutoShape 19"/>
          <p:cNvSpPr/>
          <p:nvPr/>
        </p:nvSpPr>
        <p:spPr>
          <a:xfrm>
            <a:off x="9163637" y="3535762"/>
            <a:ext cx="3366612" cy="525486"/>
          </a:xfrm>
          <a:prstGeom prst="rect">
            <a:avLst/>
          </a:prstGeom>
          <a:solidFill>
            <a:srgbClr val="F2BE40"/>
          </a:solidFill>
        </p:spPr>
      </p:sp>
      <p:sp>
        <p:nvSpPr>
          <p:cNvPr id="20" name="TextBox 20"/>
          <p:cNvSpPr txBox="1"/>
          <p:nvPr/>
        </p:nvSpPr>
        <p:spPr>
          <a:xfrm>
            <a:off x="9242338" y="3695826"/>
            <a:ext cx="3287911" cy="262509"/>
          </a:xfrm>
          <a:prstGeom prst="rect">
            <a:avLst/>
          </a:prstGeom>
        </p:spPr>
        <p:txBody>
          <a:bodyPr lIns="0" tIns="0" rIns="0" bIns="0" rtlCol="0" anchor="t">
            <a:spAutoFit/>
          </a:bodyPr>
          <a:lstStyle/>
          <a:p>
            <a:pPr algn="ctr">
              <a:lnSpc>
                <a:spcPts val="1952"/>
              </a:lnSpc>
            </a:pPr>
            <a:r>
              <a:rPr lang="en-US" sz="2099">
                <a:solidFill>
                  <a:srgbClr val="3B41C9"/>
                </a:solidFill>
                <a:latin typeface="Montaser Arabic Bold"/>
              </a:rPr>
              <a:t>THỜI GIAN THỰC HIỆN</a:t>
            </a:r>
          </a:p>
        </p:txBody>
      </p:sp>
      <p:sp>
        <p:nvSpPr>
          <p:cNvPr id="21" name="TextBox 21"/>
          <p:cNvSpPr txBox="1"/>
          <p:nvPr/>
        </p:nvSpPr>
        <p:spPr>
          <a:xfrm>
            <a:off x="9184521" y="4385098"/>
            <a:ext cx="8074779" cy="356234"/>
          </a:xfrm>
          <a:prstGeom prst="rect">
            <a:avLst/>
          </a:prstGeom>
        </p:spPr>
        <p:txBody>
          <a:bodyPr lIns="0" tIns="0" rIns="0" bIns="0" rtlCol="0" anchor="t">
            <a:spAutoFit/>
          </a:bodyPr>
          <a:lstStyle/>
          <a:p>
            <a:pPr marL="453395" lvl="1" indent="-226697" algn="just">
              <a:lnSpc>
                <a:spcPts val="2940"/>
              </a:lnSpc>
              <a:buFont typeface="Arial"/>
              <a:buChar char="•"/>
            </a:pPr>
            <a:r>
              <a:rPr lang="en-US" sz="2100">
                <a:solidFill>
                  <a:srgbClr val="3B41C9"/>
                </a:solidFill>
                <a:latin typeface="Montserrat"/>
              </a:rPr>
              <a:t>12 tháng kể từ ngày đề tài được phê duyệt</a:t>
            </a:r>
          </a:p>
        </p:txBody>
      </p:sp>
      <p:sp>
        <p:nvSpPr>
          <p:cNvPr id="22" name="Freeform 22"/>
          <p:cNvSpPr/>
          <p:nvPr/>
        </p:nvSpPr>
        <p:spPr>
          <a:xfrm>
            <a:off x="8722135" y="8177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3" name="Freeform 23"/>
          <p:cNvSpPr/>
          <p:nvPr/>
        </p:nvSpPr>
        <p:spPr>
          <a:xfrm>
            <a:off x="818597" y="90473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4" name="AutoShape 24"/>
          <p:cNvSpPr/>
          <p:nvPr/>
        </p:nvSpPr>
        <p:spPr>
          <a:xfrm>
            <a:off x="9184521" y="5103283"/>
            <a:ext cx="3366612" cy="525486"/>
          </a:xfrm>
          <a:prstGeom prst="rect">
            <a:avLst/>
          </a:prstGeom>
          <a:solidFill>
            <a:srgbClr val="F2BE40"/>
          </a:solidFill>
        </p:spPr>
      </p:sp>
      <p:sp>
        <p:nvSpPr>
          <p:cNvPr id="25" name="TextBox 25"/>
          <p:cNvSpPr txBox="1"/>
          <p:nvPr/>
        </p:nvSpPr>
        <p:spPr>
          <a:xfrm>
            <a:off x="9263222" y="5263346"/>
            <a:ext cx="3287911" cy="262509"/>
          </a:xfrm>
          <a:prstGeom prst="rect">
            <a:avLst/>
          </a:prstGeom>
        </p:spPr>
        <p:txBody>
          <a:bodyPr lIns="0" tIns="0" rIns="0" bIns="0" rtlCol="0" anchor="t">
            <a:spAutoFit/>
          </a:bodyPr>
          <a:lstStyle/>
          <a:p>
            <a:pPr algn="ctr">
              <a:lnSpc>
                <a:spcPts val="1952"/>
              </a:lnSpc>
            </a:pPr>
            <a:r>
              <a:rPr lang="en-US" sz="2099">
                <a:solidFill>
                  <a:srgbClr val="3B41C9"/>
                </a:solidFill>
                <a:latin typeface="Montaser Arabic Bold"/>
              </a:rPr>
              <a:t>KINH PHÍ THỰC HIỆN</a:t>
            </a:r>
          </a:p>
        </p:txBody>
      </p:sp>
      <p:sp>
        <p:nvSpPr>
          <p:cNvPr id="26" name="TextBox 26"/>
          <p:cNvSpPr txBox="1"/>
          <p:nvPr/>
        </p:nvSpPr>
        <p:spPr>
          <a:xfrm>
            <a:off x="9205405" y="5914519"/>
            <a:ext cx="8074779" cy="3741419"/>
          </a:xfrm>
          <a:prstGeom prst="rect">
            <a:avLst/>
          </a:prstGeom>
        </p:spPr>
        <p:txBody>
          <a:bodyPr lIns="0" tIns="0" rIns="0" bIns="0" rtlCol="0" anchor="t">
            <a:spAutoFit/>
          </a:bodyPr>
          <a:lstStyle/>
          <a:p>
            <a:pPr algn="just">
              <a:lnSpc>
                <a:spcPts val="3360"/>
              </a:lnSpc>
            </a:pPr>
            <a:r>
              <a:rPr lang="en-US" sz="2100">
                <a:solidFill>
                  <a:srgbClr val="3B41C9"/>
                </a:solidFill>
                <a:latin typeface="Montserrat"/>
              </a:rPr>
              <a:t>4.000.000,000 VND (4 tỷ đồng), bao gồm:</a:t>
            </a:r>
          </a:p>
          <a:p>
            <a:pPr marL="453395" lvl="1" indent="-226697" algn="just">
              <a:lnSpc>
                <a:spcPts val="3360"/>
              </a:lnSpc>
              <a:buFont typeface="Arial"/>
              <a:buChar char="•"/>
            </a:pPr>
            <a:r>
              <a:rPr lang="en-US" sz="2100">
                <a:solidFill>
                  <a:srgbClr val="3B41C9"/>
                </a:solidFill>
                <a:latin typeface="Montserrat"/>
              </a:rPr>
              <a:t>Xây dựng hệ thống Blockchain: 2,000,000 VND</a:t>
            </a:r>
          </a:p>
          <a:p>
            <a:pPr marL="453395" lvl="1" indent="-226697" algn="just">
              <a:lnSpc>
                <a:spcPts val="3360"/>
              </a:lnSpc>
              <a:buFont typeface="Arial"/>
              <a:buChar char="•"/>
            </a:pPr>
            <a:r>
              <a:rPr lang="en-US" sz="2100">
                <a:solidFill>
                  <a:srgbClr val="3B41C9"/>
                </a:solidFill>
                <a:latin typeface="Montserrat"/>
              </a:rPr>
              <a:t>Xây dựng hệ thống xác thực thông tin: 600,000,000 VND</a:t>
            </a:r>
          </a:p>
          <a:p>
            <a:pPr marL="453395" lvl="1" indent="-226697" algn="just">
              <a:lnSpc>
                <a:spcPts val="3360"/>
              </a:lnSpc>
              <a:buFont typeface="Arial"/>
              <a:buChar char="•"/>
            </a:pPr>
            <a:r>
              <a:rPr lang="en-US" sz="2100">
                <a:solidFill>
                  <a:srgbClr val="3B41C9"/>
                </a:solidFill>
                <a:latin typeface="Montserrat"/>
              </a:rPr>
              <a:t>Xây dựng hệ thống xử lý giao dịch an toàn và minh bạch: 700,000,000 VND</a:t>
            </a:r>
          </a:p>
          <a:p>
            <a:pPr marL="453395" lvl="1" indent="-226697" algn="just">
              <a:lnSpc>
                <a:spcPts val="3360"/>
              </a:lnSpc>
              <a:buFont typeface="Arial"/>
              <a:buChar char="•"/>
            </a:pPr>
            <a:r>
              <a:rPr lang="en-US" sz="2100">
                <a:solidFill>
                  <a:srgbClr val="3B41C9"/>
                </a:solidFill>
                <a:latin typeface="Montserrat"/>
              </a:rPr>
              <a:t>Đào tạo cán bộ và nhân viên sử dụng hệ thống: 350,000,000 VND</a:t>
            </a:r>
          </a:p>
          <a:p>
            <a:pPr marL="453395" lvl="1" indent="-226697" algn="just">
              <a:lnSpc>
                <a:spcPts val="3360"/>
              </a:lnSpc>
              <a:buFont typeface="Arial"/>
              <a:buChar char="•"/>
            </a:pPr>
            <a:r>
              <a:rPr lang="en-US" sz="2100">
                <a:solidFill>
                  <a:srgbClr val="3B41C9"/>
                </a:solidFill>
                <a:latin typeface="Montserrat"/>
              </a:rPr>
              <a:t>Đánh giá hiệu quả và lợi ích của toàn bộ hệ thống: 350,000,000 VND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rot="5400000">
            <a:off x="14422662" y="-271867"/>
            <a:ext cx="5153784" cy="2576892"/>
          </a:xfrm>
          <a:custGeom>
            <a:avLst/>
            <a:gdLst/>
            <a:ahLst/>
            <a:cxnLst/>
            <a:rect l="l" t="t" r="r" b="b"/>
            <a:pathLst>
              <a:path w="5153784" h="2576892">
                <a:moveTo>
                  <a:pt x="0" y="0"/>
                </a:moveTo>
                <a:lnTo>
                  <a:pt x="5153784" y="0"/>
                </a:lnTo>
                <a:lnTo>
                  <a:pt x="5153784" y="2576892"/>
                </a:lnTo>
                <a:lnTo>
                  <a:pt x="0" y="2576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4716004" y="1028700"/>
            <a:ext cx="2543296" cy="0"/>
          </a:xfrm>
          <a:prstGeom prst="line">
            <a:avLst/>
          </a:prstGeom>
          <a:ln w="581025" cap="rnd">
            <a:solidFill>
              <a:srgbClr val="3B41C9"/>
            </a:solidFill>
            <a:prstDash val="solid"/>
            <a:headEnd type="none" w="sm" len="sm"/>
            <a:tailEnd type="none" w="sm" len="sm"/>
          </a:ln>
        </p:spPr>
        <p:txBody>
          <a:bodyPr/>
          <a:lstStyle/>
          <a:p>
            <a:endParaRPr lang="ja-JP" altLang="en-US" dirty="0"/>
          </a:p>
        </p:txBody>
      </p:sp>
      <p:sp>
        <p:nvSpPr>
          <p:cNvPr id="5" name="Freeform 5"/>
          <p:cNvSpPr/>
          <p:nvPr/>
        </p:nvSpPr>
        <p:spPr>
          <a:xfrm>
            <a:off x="16770077" y="811834"/>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871836" y="913593"/>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5400000">
            <a:off x="-5733756" y="4894444"/>
            <a:ext cx="10155406" cy="10155406"/>
          </a:xfrm>
          <a:custGeom>
            <a:avLst/>
            <a:gdLst/>
            <a:ahLst/>
            <a:cxnLst/>
            <a:rect l="l" t="t" r="r" b="b"/>
            <a:pathLst>
              <a:path w="10155406" h="10155406">
                <a:moveTo>
                  <a:pt x="0" y="0"/>
                </a:moveTo>
                <a:lnTo>
                  <a:pt x="10155406" y="0"/>
                </a:lnTo>
                <a:lnTo>
                  <a:pt x="10155406" y="10155406"/>
                </a:lnTo>
                <a:lnTo>
                  <a:pt x="0" y="101554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a:grpSpLocks noChangeAspect="1"/>
          </p:cNvGrpSpPr>
          <p:nvPr/>
        </p:nvGrpSpPr>
        <p:grpSpPr>
          <a:xfrm>
            <a:off x="1603982" y="5553445"/>
            <a:ext cx="2902539" cy="2999690"/>
            <a:chOff x="0" y="0"/>
            <a:chExt cx="6362700" cy="6575666"/>
          </a:xfrm>
        </p:grpSpPr>
        <p:sp>
          <p:nvSpPr>
            <p:cNvPr id="9" name="Freeform 9"/>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1"/>
              <a:stretch>
                <a:fillRect l="-27515" r="-27515"/>
              </a:stretch>
            </a:blipFill>
          </p:spPr>
        </p:sp>
      </p:grpSp>
      <p:grpSp>
        <p:nvGrpSpPr>
          <p:cNvPr id="10" name="Group 10"/>
          <p:cNvGrpSpPr>
            <a:grpSpLocks noChangeAspect="1"/>
          </p:cNvGrpSpPr>
          <p:nvPr/>
        </p:nvGrpSpPr>
        <p:grpSpPr>
          <a:xfrm>
            <a:off x="1603982" y="2298660"/>
            <a:ext cx="2902539" cy="2999690"/>
            <a:chOff x="0" y="0"/>
            <a:chExt cx="6362700" cy="6575666"/>
          </a:xfrm>
        </p:grpSpPr>
        <p:sp>
          <p:nvSpPr>
            <p:cNvPr id="11" name="Freeform 11"/>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2"/>
              <a:stretch>
                <a:fillRect l="-27563" r="-27563"/>
              </a:stretch>
            </a:blipFill>
          </p:spPr>
        </p:sp>
      </p:grpSp>
      <p:grpSp>
        <p:nvGrpSpPr>
          <p:cNvPr id="12" name="Group 12"/>
          <p:cNvGrpSpPr>
            <a:grpSpLocks noChangeAspect="1"/>
          </p:cNvGrpSpPr>
          <p:nvPr/>
        </p:nvGrpSpPr>
        <p:grpSpPr>
          <a:xfrm>
            <a:off x="4764550" y="2298660"/>
            <a:ext cx="2902539" cy="2999690"/>
            <a:chOff x="0" y="0"/>
            <a:chExt cx="6362700" cy="6575666"/>
          </a:xfrm>
        </p:grpSpPr>
        <p:sp>
          <p:nvSpPr>
            <p:cNvPr id="13" name="Freeform 13"/>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3"/>
              <a:stretch>
                <a:fillRect l="-18902" r="-18902"/>
              </a:stretch>
            </a:blipFill>
          </p:spPr>
        </p:sp>
      </p:grpSp>
      <p:grpSp>
        <p:nvGrpSpPr>
          <p:cNvPr id="14" name="Group 14"/>
          <p:cNvGrpSpPr/>
          <p:nvPr/>
        </p:nvGrpSpPr>
        <p:grpSpPr>
          <a:xfrm>
            <a:off x="4764550" y="5553445"/>
            <a:ext cx="2902539" cy="2999690"/>
            <a:chOff x="0" y="0"/>
            <a:chExt cx="764455" cy="790042"/>
          </a:xfrm>
        </p:grpSpPr>
        <p:sp>
          <p:nvSpPr>
            <p:cNvPr id="15" name="Freeform 15"/>
            <p:cNvSpPr/>
            <p:nvPr/>
          </p:nvSpPr>
          <p:spPr>
            <a:xfrm>
              <a:off x="0" y="0"/>
              <a:ext cx="764455" cy="790042"/>
            </a:xfrm>
            <a:custGeom>
              <a:avLst/>
              <a:gdLst/>
              <a:ahLst/>
              <a:cxnLst/>
              <a:rect l="l" t="t" r="r" b="b"/>
              <a:pathLst>
                <a:path w="764455" h="790042">
                  <a:moveTo>
                    <a:pt x="136032" y="0"/>
                  </a:moveTo>
                  <a:lnTo>
                    <a:pt x="628423" y="0"/>
                  </a:lnTo>
                  <a:cubicBezTo>
                    <a:pt x="664501" y="0"/>
                    <a:pt x="699101" y="14332"/>
                    <a:pt x="724612" y="39843"/>
                  </a:cubicBezTo>
                  <a:cubicBezTo>
                    <a:pt x="750123" y="65354"/>
                    <a:pt x="764455" y="99954"/>
                    <a:pt x="764455" y="136032"/>
                  </a:cubicBezTo>
                  <a:lnTo>
                    <a:pt x="764455" y="654010"/>
                  </a:lnTo>
                  <a:cubicBezTo>
                    <a:pt x="764455" y="729138"/>
                    <a:pt x="703551" y="790042"/>
                    <a:pt x="628423" y="790042"/>
                  </a:cubicBezTo>
                  <a:lnTo>
                    <a:pt x="136032" y="790042"/>
                  </a:lnTo>
                  <a:cubicBezTo>
                    <a:pt x="60904" y="790042"/>
                    <a:pt x="0" y="729138"/>
                    <a:pt x="0" y="654010"/>
                  </a:cubicBezTo>
                  <a:lnTo>
                    <a:pt x="0" y="136032"/>
                  </a:lnTo>
                  <a:cubicBezTo>
                    <a:pt x="0" y="60904"/>
                    <a:pt x="60904" y="0"/>
                    <a:pt x="136032" y="0"/>
                  </a:cubicBezTo>
                  <a:close/>
                </a:path>
              </a:pathLst>
            </a:custGeom>
            <a:solidFill>
              <a:srgbClr val="3B41C9"/>
            </a:solidFill>
          </p:spPr>
        </p:sp>
        <p:sp>
          <p:nvSpPr>
            <p:cNvPr id="16" name="TextBox 16"/>
            <p:cNvSpPr txBox="1"/>
            <p:nvPr/>
          </p:nvSpPr>
          <p:spPr>
            <a:xfrm>
              <a:off x="0" y="0"/>
              <a:ext cx="812800" cy="812800"/>
            </a:xfrm>
            <a:prstGeom prst="rect">
              <a:avLst/>
            </a:prstGeom>
          </p:spPr>
          <p:txBody>
            <a:bodyPr lIns="50800" tIns="50800" rIns="50800" bIns="50800" rtlCol="0" anchor="ctr"/>
            <a:lstStyle/>
            <a:p>
              <a:pPr algn="ctr">
                <a:lnSpc>
                  <a:spcPts val="2160"/>
                </a:lnSpc>
              </a:pPr>
              <a:endParaRPr/>
            </a:p>
          </p:txBody>
        </p:sp>
      </p:grpSp>
      <p:sp>
        <p:nvSpPr>
          <p:cNvPr id="17" name="TextBox 17"/>
          <p:cNvSpPr txBox="1"/>
          <p:nvPr/>
        </p:nvSpPr>
        <p:spPr>
          <a:xfrm>
            <a:off x="14889048" y="896753"/>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serrat"/>
              </a:rPr>
              <a:t>Search . . .</a:t>
            </a:r>
          </a:p>
        </p:txBody>
      </p:sp>
      <p:sp>
        <p:nvSpPr>
          <p:cNvPr id="18" name="TextBox 18"/>
          <p:cNvSpPr txBox="1"/>
          <p:nvPr/>
        </p:nvSpPr>
        <p:spPr>
          <a:xfrm>
            <a:off x="9163637" y="2418830"/>
            <a:ext cx="6733224" cy="857250"/>
          </a:xfrm>
          <a:prstGeom prst="rect">
            <a:avLst/>
          </a:prstGeom>
        </p:spPr>
        <p:txBody>
          <a:bodyPr lIns="0" tIns="0" rIns="0" bIns="0" rtlCol="0" anchor="t">
            <a:spAutoFit/>
          </a:bodyPr>
          <a:lstStyle/>
          <a:p>
            <a:pPr>
              <a:lnSpc>
                <a:spcPts val="6600"/>
              </a:lnSpc>
            </a:pPr>
            <a:r>
              <a:rPr lang="en-US" sz="6000">
                <a:solidFill>
                  <a:srgbClr val="3B41C9"/>
                </a:solidFill>
                <a:latin typeface="Montaser Arabic Bold"/>
              </a:rPr>
              <a:t>MÔ TẢ</a:t>
            </a:r>
          </a:p>
        </p:txBody>
      </p:sp>
      <p:sp>
        <p:nvSpPr>
          <p:cNvPr id="19" name="AutoShape 19"/>
          <p:cNvSpPr/>
          <p:nvPr/>
        </p:nvSpPr>
        <p:spPr>
          <a:xfrm>
            <a:off x="9163637" y="3535762"/>
            <a:ext cx="3366612" cy="525486"/>
          </a:xfrm>
          <a:prstGeom prst="rect">
            <a:avLst/>
          </a:prstGeom>
          <a:solidFill>
            <a:srgbClr val="F2BE40"/>
          </a:solidFill>
        </p:spPr>
      </p:sp>
      <p:sp>
        <p:nvSpPr>
          <p:cNvPr id="20" name="TextBox 20"/>
          <p:cNvSpPr txBox="1"/>
          <p:nvPr/>
        </p:nvSpPr>
        <p:spPr>
          <a:xfrm>
            <a:off x="9242338" y="3695826"/>
            <a:ext cx="3287911" cy="262509"/>
          </a:xfrm>
          <a:prstGeom prst="rect">
            <a:avLst/>
          </a:prstGeom>
        </p:spPr>
        <p:txBody>
          <a:bodyPr lIns="0" tIns="0" rIns="0" bIns="0" rtlCol="0" anchor="t">
            <a:spAutoFit/>
          </a:bodyPr>
          <a:lstStyle/>
          <a:p>
            <a:pPr algn="ctr">
              <a:lnSpc>
                <a:spcPts val="1952"/>
              </a:lnSpc>
            </a:pPr>
            <a:r>
              <a:rPr lang="en-US" sz="2099">
                <a:solidFill>
                  <a:srgbClr val="3B41C9"/>
                </a:solidFill>
                <a:latin typeface="Montaser Arabic Bold"/>
              </a:rPr>
              <a:t>ỨNG DỤNG</a:t>
            </a:r>
          </a:p>
        </p:txBody>
      </p:sp>
      <p:sp>
        <p:nvSpPr>
          <p:cNvPr id="21" name="TextBox 21"/>
          <p:cNvSpPr txBox="1"/>
          <p:nvPr/>
        </p:nvSpPr>
        <p:spPr>
          <a:xfrm>
            <a:off x="9184521" y="4385098"/>
            <a:ext cx="8074779" cy="4813934"/>
          </a:xfrm>
          <a:prstGeom prst="rect">
            <a:avLst/>
          </a:prstGeom>
        </p:spPr>
        <p:txBody>
          <a:bodyPr lIns="0" tIns="0" rIns="0" bIns="0" rtlCol="0" anchor="t">
            <a:spAutoFit/>
          </a:bodyPr>
          <a:lstStyle/>
          <a:p>
            <a:pPr marL="453395" lvl="1" indent="-226697" algn="just">
              <a:lnSpc>
                <a:spcPts val="2940"/>
              </a:lnSpc>
              <a:buFont typeface="Arial"/>
              <a:buChar char="•"/>
            </a:pPr>
            <a:r>
              <a:rPr lang="en-US" sz="2100">
                <a:solidFill>
                  <a:srgbClr val="3B41C9"/>
                </a:solidFill>
                <a:latin typeface="Montserrat Bold"/>
              </a:rPr>
              <a:t>Quản lý thông tin hàng hóa</a:t>
            </a:r>
            <a:r>
              <a:rPr lang="en-US" sz="2100">
                <a:solidFill>
                  <a:srgbClr val="3B41C9"/>
                </a:solidFill>
                <a:latin typeface="Montserrat"/>
              </a:rPr>
              <a:t>: lưu trữ thông tin chi tiết về các loại hàng hóa xuất nhập khẩu tại cảng</a:t>
            </a:r>
          </a:p>
          <a:p>
            <a:pPr marL="453395" lvl="1" indent="-226697" algn="just">
              <a:lnSpc>
                <a:spcPts val="2940"/>
              </a:lnSpc>
              <a:buFont typeface="Arial"/>
              <a:buChar char="•"/>
            </a:pPr>
            <a:r>
              <a:rPr lang="en-US" sz="2100">
                <a:solidFill>
                  <a:srgbClr val="3B41C9"/>
                </a:solidFill>
                <a:latin typeface="Montserrat Bold"/>
              </a:rPr>
              <a:t>Chứng thực tài liệu hàng hóa</a:t>
            </a:r>
            <a:r>
              <a:rPr lang="en-US" sz="2100">
                <a:solidFill>
                  <a:srgbClr val="3B41C9"/>
                </a:solidFill>
                <a:latin typeface="Montserrat"/>
              </a:rPr>
              <a:t>: tạo ra các bản sao chứng thực không thể sửa đổi cho các tài liệu quan trọng, giúp đảm bảo tính trung thực và độ tin cậy của các tài liệu</a:t>
            </a:r>
          </a:p>
          <a:p>
            <a:pPr marL="453395" lvl="1" indent="-226697" algn="just">
              <a:lnSpc>
                <a:spcPts val="2940"/>
              </a:lnSpc>
              <a:buFont typeface="Arial"/>
              <a:buChar char="•"/>
            </a:pPr>
            <a:r>
              <a:rPr lang="en-US" sz="2100">
                <a:solidFill>
                  <a:srgbClr val="3B41C9"/>
                </a:solidFill>
                <a:latin typeface="Montserrat Bold"/>
              </a:rPr>
              <a:t>Giao dịch an toàn và minh bạch</a:t>
            </a:r>
            <a:r>
              <a:rPr lang="en-US" sz="2100">
                <a:solidFill>
                  <a:srgbClr val="3B41C9"/>
                </a:solidFill>
                <a:latin typeface="Montserrat"/>
              </a:rPr>
              <a:t>: hệ thống sử dụng các giao thức mã hóa và cơ chế xác thực để đảm bảo tính an toàn và bảo mật cho các giao dịch tại cảng</a:t>
            </a:r>
          </a:p>
          <a:p>
            <a:pPr marL="453395" lvl="1" indent="-226697" algn="just">
              <a:lnSpc>
                <a:spcPts val="2940"/>
              </a:lnSpc>
              <a:buFont typeface="Arial"/>
              <a:buChar char="•"/>
            </a:pPr>
            <a:r>
              <a:rPr lang="en-US" sz="2100">
                <a:solidFill>
                  <a:srgbClr val="3B41C9"/>
                </a:solidFill>
                <a:latin typeface="Montserrat Bold"/>
              </a:rPr>
              <a:t>Theo dõi lịch trình vận chuyển</a:t>
            </a:r>
            <a:r>
              <a:rPr lang="en-US" sz="2100">
                <a:solidFill>
                  <a:srgbClr val="3B41C9"/>
                </a:solidFill>
                <a:latin typeface="Montserrat"/>
              </a:rPr>
              <a:t>: các thông tin liên quan đến lịch trình vận chuyển sẽ được cập nhật liên tục trên hệ thống để người dùng có thể theo dõi</a:t>
            </a:r>
          </a:p>
          <a:p>
            <a:pPr marL="453395" lvl="1" indent="-226697" algn="just">
              <a:lnSpc>
                <a:spcPts val="2940"/>
              </a:lnSpc>
              <a:buFont typeface="Arial"/>
              <a:buChar char="•"/>
            </a:pPr>
            <a:r>
              <a:rPr lang="en-US" sz="2100">
                <a:solidFill>
                  <a:srgbClr val="3B41C9"/>
                </a:solidFill>
                <a:latin typeface="Montserrat Bold"/>
              </a:rPr>
              <a:t>Thanh toán điện tử</a:t>
            </a:r>
            <a:r>
              <a:rPr lang="en-US" sz="2100">
                <a:solidFill>
                  <a:srgbClr val="3B41C9"/>
                </a:solidFill>
                <a:latin typeface="Montserrat"/>
              </a:rPr>
              <a:t>: người dùng có thể thanh toán và giao dịch trực tuyến một cách tiện lợi và nhanh chóng.</a:t>
            </a:r>
          </a:p>
        </p:txBody>
      </p:sp>
      <p:sp>
        <p:nvSpPr>
          <p:cNvPr id="22" name="Freeform 22"/>
          <p:cNvSpPr/>
          <p:nvPr/>
        </p:nvSpPr>
        <p:spPr>
          <a:xfrm>
            <a:off x="8722135" y="8177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3" name="Freeform 23"/>
          <p:cNvSpPr/>
          <p:nvPr/>
        </p:nvSpPr>
        <p:spPr>
          <a:xfrm>
            <a:off x="818597" y="90473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rot="5400000">
            <a:off x="14422662" y="-271867"/>
            <a:ext cx="5153784" cy="2576892"/>
          </a:xfrm>
          <a:custGeom>
            <a:avLst/>
            <a:gdLst/>
            <a:ahLst/>
            <a:cxnLst/>
            <a:rect l="l" t="t" r="r" b="b"/>
            <a:pathLst>
              <a:path w="5153784" h="2576892">
                <a:moveTo>
                  <a:pt x="0" y="0"/>
                </a:moveTo>
                <a:lnTo>
                  <a:pt x="5153784" y="0"/>
                </a:lnTo>
                <a:lnTo>
                  <a:pt x="5153784" y="2576892"/>
                </a:lnTo>
                <a:lnTo>
                  <a:pt x="0" y="2576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5" name="Freeform 5"/>
          <p:cNvSpPr/>
          <p:nvPr/>
        </p:nvSpPr>
        <p:spPr>
          <a:xfrm>
            <a:off x="16770077" y="811484"/>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871836" y="913243"/>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5400000">
            <a:off x="-5733756" y="4894444"/>
            <a:ext cx="10155406" cy="10155406"/>
          </a:xfrm>
          <a:custGeom>
            <a:avLst/>
            <a:gdLst/>
            <a:ahLst/>
            <a:cxnLst/>
            <a:rect l="l" t="t" r="r" b="b"/>
            <a:pathLst>
              <a:path w="10155406" h="10155406">
                <a:moveTo>
                  <a:pt x="0" y="0"/>
                </a:moveTo>
                <a:lnTo>
                  <a:pt x="10155406" y="0"/>
                </a:lnTo>
                <a:lnTo>
                  <a:pt x="10155406" y="10155406"/>
                </a:lnTo>
                <a:lnTo>
                  <a:pt x="0" y="101554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a:grpSpLocks noChangeAspect="1"/>
          </p:cNvGrpSpPr>
          <p:nvPr/>
        </p:nvGrpSpPr>
        <p:grpSpPr>
          <a:xfrm>
            <a:off x="1603982" y="5553445"/>
            <a:ext cx="2902539" cy="2999690"/>
            <a:chOff x="0" y="0"/>
            <a:chExt cx="6362700" cy="6575666"/>
          </a:xfrm>
        </p:grpSpPr>
        <p:sp>
          <p:nvSpPr>
            <p:cNvPr id="9" name="Freeform 9"/>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1"/>
              <a:stretch>
                <a:fillRect l="-27515" r="-27515"/>
              </a:stretch>
            </a:blipFill>
          </p:spPr>
        </p:sp>
      </p:grpSp>
      <p:grpSp>
        <p:nvGrpSpPr>
          <p:cNvPr id="10" name="Group 10"/>
          <p:cNvGrpSpPr>
            <a:grpSpLocks noChangeAspect="1"/>
          </p:cNvGrpSpPr>
          <p:nvPr/>
        </p:nvGrpSpPr>
        <p:grpSpPr>
          <a:xfrm>
            <a:off x="1603982" y="2298660"/>
            <a:ext cx="2902539" cy="2999690"/>
            <a:chOff x="0" y="0"/>
            <a:chExt cx="6362700" cy="6575666"/>
          </a:xfrm>
        </p:grpSpPr>
        <p:sp>
          <p:nvSpPr>
            <p:cNvPr id="11" name="Freeform 11"/>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2"/>
              <a:stretch>
                <a:fillRect l="-27563" r="-27563"/>
              </a:stretch>
            </a:blipFill>
          </p:spPr>
        </p:sp>
      </p:grpSp>
      <p:grpSp>
        <p:nvGrpSpPr>
          <p:cNvPr id="12" name="Group 12"/>
          <p:cNvGrpSpPr>
            <a:grpSpLocks noChangeAspect="1"/>
          </p:cNvGrpSpPr>
          <p:nvPr/>
        </p:nvGrpSpPr>
        <p:grpSpPr>
          <a:xfrm>
            <a:off x="4764550" y="2298660"/>
            <a:ext cx="2902539" cy="2999690"/>
            <a:chOff x="0" y="0"/>
            <a:chExt cx="6362700" cy="6575666"/>
          </a:xfrm>
        </p:grpSpPr>
        <p:sp>
          <p:nvSpPr>
            <p:cNvPr id="13" name="Freeform 13"/>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3"/>
              <a:stretch>
                <a:fillRect l="-18902" r="-18902"/>
              </a:stretch>
            </a:blipFill>
          </p:spPr>
        </p:sp>
      </p:grpSp>
      <p:sp>
        <p:nvSpPr>
          <p:cNvPr id="14" name="TextBox 14"/>
          <p:cNvSpPr txBox="1"/>
          <p:nvPr/>
        </p:nvSpPr>
        <p:spPr>
          <a:xfrm>
            <a:off x="14889048" y="937406"/>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serrat"/>
              </a:rPr>
              <a:t>Search . . .</a:t>
            </a:r>
          </a:p>
        </p:txBody>
      </p:sp>
      <p:sp>
        <p:nvSpPr>
          <p:cNvPr id="15" name="TextBox 15"/>
          <p:cNvSpPr txBox="1"/>
          <p:nvPr/>
        </p:nvSpPr>
        <p:spPr>
          <a:xfrm>
            <a:off x="9163637" y="2418830"/>
            <a:ext cx="6733224" cy="857250"/>
          </a:xfrm>
          <a:prstGeom prst="rect">
            <a:avLst/>
          </a:prstGeom>
        </p:spPr>
        <p:txBody>
          <a:bodyPr lIns="0" tIns="0" rIns="0" bIns="0" rtlCol="0" anchor="t">
            <a:spAutoFit/>
          </a:bodyPr>
          <a:lstStyle/>
          <a:p>
            <a:pPr>
              <a:lnSpc>
                <a:spcPts val="6600"/>
              </a:lnSpc>
            </a:pPr>
            <a:r>
              <a:rPr lang="en-US" sz="6000">
                <a:solidFill>
                  <a:srgbClr val="3B41C9"/>
                </a:solidFill>
                <a:latin typeface="Montaser Arabic Bold"/>
              </a:rPr>
              <a:t>MÔ TẢ</a:t>
            </a:r>
          </a:p>
        </p:txBody>
      </p:sp>
      <p:sp>
        <p:nvSpPr>
          <p:cNvPr id="16" name="AutoShape 16"/>
          <p:cNvSpPr/>
          <p:nvPr/>
        </p:nvSpPr>
        <p:spPr>
          <a:xfrm>
            <a:off x="9163637" y="3535762"/>
            <a:ext cx="6270948" cy="525486"/>
          </a:xfrm>
          <a:prstGeom prst="rect">
            <a:avLst/>
          </a:prstGeom>
          <a:solidFill>
            <a:srgbClr val="F2BE40"/>
          </a:solidFill>
        </p:spPr>
      </p:sp>
      <p:sp>
        <p:nvSpPr>
          <p:cNvPr id="17" name="TextBox 17"/>
          <p:cNvSpPr txBox="1"/>
          <p:nvPr/>
        </p:nvSpPr>
        <p:spPr>
          <a:xfrm>
            <a:off x="9242338" y="3695826"/>
            <a:ext cx="6053246" cy="262509"/>
          </a:xfrm>
          <a:prstGeom prst="rect">
            <a:avLst/>
          </a:prstGeom>
        </p:spPr>
        <p:txBody>
          <a:bodyPr lIns="0" tIns="0" rIns="0" bIns="0" rtlCol="0" anchor="t">
            <a:spAutoFit/>
          </a:bodyPr>
          <a:lstStyle/>
          <a:p>
            <a:pPr algn="ctr">
              <a:lnSpc>
                <a:spcPts val="1952"/>
              </a:lnSpc>
            </a:pPr>
            <a:r>
              <a:rPr lang="en-US" sz="2099">
                <a:solidFill>
                  <a:srgbClr val="3B41C9"/>
                </a:solidFill>
                <a:latin typeface="Montaser Arabic Bold"/>
              </a:rPr>
              <a:t>NHỮNG DỰ ÁN LIÊN QUAN ĐÃ CÓ ÁP DỤNG</a:t>
            </a:r>
          </a:p>
        </p:txBody>
      </p:sp>
      <p:sp>
        <p:nvSpPr>
          <p:cNvPr id="18" name="TextBox 18"/>
          <p:cNvSpPr txBox="1"/>
          <p:nvPr/>
        </p:nvSpPr>
        <p:spPr>
          <a:xfrm>
            <a:off x="9184521" y="4385098"/>
            <a:ext cx="8074779" cy="4442459"/>
          </a:xfrm>
          <a:prstGeom prst="rect">
            <a:avLst/>
          </a:prstGeom>
        </p:spPr>
        <p:txBody>
          <a:bodyPr lIns="0" tIns="0" rIns="0" bIns="0" rtlCol="0" anchor="t">
            <a:spAutoFit/>
          </a:bodyPr>
          <a:lstStyle/>
          <a:p>
            <a:pPr marL="453395" lvl="1" indent="-226697" algn="just">
              <a:lnSpc>
                <a:spcPts val="2940"/>
              </a:lnSpc>
              <a:buFont typeface="Arial"/>
              <a:buChar char="•"/>
            </a:pPr>
            <a:r>
              <a:rPr lang="en-US" sz="2100">
                <a:solidFill>
                  <a:srgbClr val="3B41C9"/>
                </a:solidFill>
                <a:latin typeface="Montserrat Bold"/>
              </a:rPr>
              <a:t>Walmart: </a:t>
            </a:r>
            <a:r>
              <a:rPr lang="en-US" sz="2100">
                <a:solidFill>
                  <a:srgbClr val="3B41C9"/>
                </a:solidFill>
                <a:latin typeface="Montserrat"/>
              </a:rPr>
              <a:t>Một trong những chuỗi siêu thị lớn nhất thế giới sử dụng Blockchain để theo dõi nguồn gốc của thực phẩm từ nơi sản xuất đến tay người tiêu dùng. </a:t>
            </a:r>
          </a:p>
          <a:p>
            <a:pPr marL="453395" lvl="1" indent="-226697" algn="just">
              <a:lnSpc>
                <a:spcPts val="2940"/>
              </a:lnSpc>
              <a:buFont typeface="Arial"/>
              <a:buChar char="•"/>
            </a:pPr>
            <a:r>
              <a:rPr lang="en-US" sz="2100">
                <a:solidFill>
                  <a:srgbClr val="3B41C9"/>
                </a:solidFill>
                <a:latin typeface="Montserrat Bold"/>
              </a:rPr>
              <a:t>Maersk và IBM: </a:t>
            </a:r>
            <a:r>
              <a:rPr lang="en-US" sz="2100">
                <a:solidFill>
                  <a:srgbClr val="3B41C9"/>
                </a:solidFill>
                <a:latin typeface="Montserrat"/>
              </a:rPr>
              <a:t>Hai công ty hợp tác triển khai dự án TradeLens sử dụng công nghệ Blockchain để cải thiện quản lý thông tin và giao dịch trong ngành vận tải biển. </a:t>
            </a:r>
          </a:p>
          <a:p>
            <a:pPr marL="453395" lvl="1" indent="-226697" algn="just">
              <a:lnSpc>
                <a:spcPts val="2940"/>
              </a:lnSpc>
              <a:buFont typeface="Arial"/>
              <a:buChar char="•"/>
            </a:pPr>
            <a:r>
              <a:rPr lang="en-US" sz="2100">
                <a:solidFill>
                  <a:srgbClr val="3B41C9"/>
                </a:solidFill>
                <a:latin typeface="Montserrat Bold"/>
              </a:rPr>
              <a:t>FedEx</a:t>
            </a:r>
            <a:r>
              <a:rPr lang="en-US" sz="2100">
                <a:solidFill>
                  <a:srgbClr val="3B41C9"/>
                </a:solidFill>
                <a:latin typeface="Montserrat"/>
              </a:rPr>
              <a:t>: Một trong những công ty vận chuyển hàng hóa hàng đầu thế giới thử nghiệm Blockchain trong quản lý thông tin và vận chuyển hàng hóa quốc tế. </a:t>
            </a:r>
          </a:p>
          <a:p>
            <a:pPr marL="453395" lvl="1" indent="-226697" algn="just">
              <a:lnSpc>
                <a:spcPts val="2940"/>
              </a:lnSpc>
              <a:buFont typeface="Arial"/>
              <a:buChar char="•"/>
            </a:pPr>
            <a:r>
              <a:rPr lang="en-US" sz="2100">
                <a:solidFill>
                  <a:srgbClr val="3B41C9"/>
                </a:solidFill>
                <a:latin typeface="Montserrat Bold"/>
              </a:rPr>
              <a:t>Everledger</a:t>
            </a:r>
            <a:r>
              <a:rPr lang="en-US" sz="2100">
                <a:solidFill>
                  <a:srgbClr val="3B41C9"/>
                </a:solidFill>
                <a:latin typeface="Montserrat"/>
              </a:rPr>
              <a:t>: Là một công ty khởi nghiệp sử dụng Blockchain để giám sát nguồn gốc và quản lý thông tin về kim cương và các đá quý quý hiếm.</a:t>
            </a:r>
          </a:p>
        </p:txBody>
      </p:sp>
      <p:sp>
        <p:nvSpPr>
          <p:cNvPr id="19" name="Freeform 19"/>
          <p:cNvSpPr/>
          <p:nvPr/>
        </p:nvSpPr>
        <p:spPr>
          <a:xfrm>
            <a:off x="8722135" y="8177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Freeform 20"/>
          <p:cNvSpPr/>
          <p:nvPr/>
        </p:nvSpPr>
        <p:spPr>
          <a:xfrm>
            <a:off x="818597" y="90473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21" name="Group 21"/>
          <p:cNvGrpSpPr>
            <a:grpSpLocks noChangeAspect="1"/>
          </p:cNvGrpSpPr>
          <p:nvPr/>
        </p:nvGrpSpPr>
        <p:grpSpPr>
          <a:xfrm>
            <a:off x="4764550" y="5553445"/>
            <a:ext cx="2902539" cy="2999690"/>
            <a:chOff x="0" y="0"/>
            <a:chExt cx="6362700" cy="6575666"/>
          </a:xfrm>
        </p:grpSpPr>
        <p:sp>
          <p:nvSpPr>
            <p:cNvPr id="22" name="Freeform 22"/>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3"/>
              <a:stretch>
                <a:fillRect l="-18902" r="-18902"/>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rot="5400000">
            <a:off x="14422662" y="-271867"/>
            <a:ext cx="5153784" cy="2576892"/>
          </a:xfrm>
          <a:custGeom>
            <a:avLst/>
            <a:gdLst/>
            <a:ahLst/>
            <a:cxnLst/>
            <a:rect l="l" t="t" r="r" b="b"/>
            <a:pathLst>
              <a:path w="5153784" h="2576892">
                <a:moveTo>
                  <a:pt x="0" y="0"/>
                </a:moveTo>
                <a:lnTo>
                  <a:pt x="5153784" y="0"/>
                </a:lnTo>
                <a:lnTo>
                  <a:pt x="5153784" y="2576892"/>
                </a:lnTo>
                <a:lnTo>
                  <a:pt x="0" y="2576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5" name="Freeform 5"/>
          <p:cNvSpPr/>
          <p:nvPr/>
        </p:nvSpPr>
        <p:spPr>
          <a:xfrm>
            <a:off x="16757179" y="817767"/>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858938" y="919526"/>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5400000">
            <a:off x="-5733756" y="4894444"/>
            <a:ext cx="10155406" cy="10155406"/>
          </a:xfrm>
          <a:custGeom>
            <a:avLst/>
            <a:gdLst/>
            <a:ahLst/>
            <a:cxnLst/>
            <a:rect l="l" t="t" r="r" b="b"/>
            <a:pathLst>
              <a:path w="10155406" h="10155406">
                <a:moveTo>
                  <a:pt x="0" y="0"/>
                </a:moveTo>
                <a:lnTo>
                  <a:pt x="10155406" y="0"/>
                </a:lnTo>
                <a:lnTo>
                  <a:pt x="10155406" y="10155406"/>
                </a:lnTo>
                <a:lnTo>
                  <a:pt x="0" y="101554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a:grpSpLocks noChangeAspect="1"/>
          </p:cNvGrpSpPr>
          <p:nvPr/>
        </p:nvGrpSpPr>
        <p:grpSpPr>
          <a:xfrm>
            <a:off x="1603982" y="5553445"/>
            <a:ext cx="2902539" cy="2999690"/>
            <a:chOff x="0" y="0"/>
            <a:chExt cx="6362700" cy="6575666"/>
          </a:xfrm>
        </p:grpSpPr>
        <p:sp>
          <p:nvSpPr>
            <p:cNvPr id="9" name="Freeform 9"/>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1"/>
              <a:stretch>
                <a:fillRect l="-27515" r="-27515"/>
              </a:stretch>
            </a:blipFill>
          </p:spPr>
        </p:sp>
      </p:grpSp>
      <p:grpSp>
        <p:nvGrpSpPr>
          <p:cNvPr id="10" name="Group 10"/>
          <p:cNvGrpSpPr>
            <a:grpSpLocks noChangeAspect="1"/>
          </p:cNvGrpSpPr>
          <p:nvPr/>
        </p:nvGrpSpPr>
        <p:grpSpPr>
          <a:xfrm>
            <a:off x="1603982" y="2298660"/>
            <a:ext cx="2902539" cy="2999690"/>
            <a:chOff x="0" y="0"/>
            <a:chExt cx="6362700" cy="6575666"/>
          </a:xfrm>
        </p:grpSpPr>
        <p:sp>
          <p:nvSpPr>
            <p:cNvPr id="11" name="Freeform 11"/>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2"/>
              <a:stretch>
                <a:fillRect l="-27563" r="-27563"/>
              </a:stretch>
            </a:blipFill>
          </p:spPr>
        </p:sp>
      </p:grpSp>
      <p:grpSp>
        <p:nvGrpSpPr>
          <p:cNvPr id="12" name="Group 12"/>
          <p:cNvGrpSpPr>
            <a:grpSpLocks noChangeAspect="1"/>
          </p:cNvGrpSpPr>
          <p:nvPr/>
        </p:nvGrpSpPr>
        <p:grpSpPr>
          <a:xfrm>
            <a:off x="4764550" y="2298660"/>
            <a:ext cx="2902539" cy="2999690"/>
            <a:chOff x="0" y="0"/>
            <a:chExt cx="6362700" cy="6575666"/>
          </a:xfrm>
        </p:grpSpPr>
        <p:sp>
          <p:nvSpPr>
            <p:cNvPr id="13" name="Freeform 13"/>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3"/>
              <a:stretch>
                <a:fillRect l="-18902" r="-18902"/>
              </a:stretch>
            </a:blipFill>
          </p:spPr>
        </p:sp>
      </p:grpSp>
      <p:grpSp>
        <p:nvGrpSpPr>
          <p:cNvPr id="14" name="Group 14"/>
          <p:cNvGrpSpPr/>
          <p:nvPr/>
        </p:nvGrpSpPr>
        <p:grpSpPr>
          <a:xfrm>
            <a:off x="4764550" y="5553445"/>
            <a:ext cx="2902539" cy="2999690"/>
            <a:chOff x="0" y="0"/>
            <a:chExt cx="764455" cy="790042"/>
          </a:xfrm>
        </p:grpSpPr>
        <p:sp>
          <p:nvSpPr>
            <p:cNvPr id="15" name="Freeform 15"/>
            <p:cNvSpPr/>
            <p:nvPr/>
          </p:nvSpPr>
          <p:spPr>
            <a:xfrm>
              <a:off x="0" y="0"/>
              <a:ext cx="764455" cy="790042"/>
            </a:xfrm>
            <a:custGeom>
              <a:avLst/>
              <a:gdLst/>
              <a:ahLst/>
              <a:cxnLst/>
              <a:rect l="l" t="t" r="r" b="b"/>
              <a:pathLst>
                <a:path w="764455" h="790042">
                  <a:moveTo>
                    <a:pt x="136032" y="0"/>
                  </a:moveTo>
                  <a:lnTo>
                    <a:pt x="628423" y="0"/>
                  </a:lnTo>
                  <a:cubicBezTo>
                    <a:pt x="664501" y="0"/>
                    <a:pt x="699101" y="14332"/>
                    <a:pt x="724612" y="39843"/>
                  </a:cubicBezTo>
                  <a:cubicBezTo>
                    <a:pt x="750123" y="65354"/>
                    <a:pt x="764455" y="99954"/>
                    <a:pt x="764455" y="136032"/>
                  </a:cubicBezTo>
                  <a:lnTo>
                    <a:pt x="764455" y="654010"/>
                  </a:lnTo>
                  <a:cubicBezTo>
                    <a:pt x="764455" y="729138"/>
                    <a:pt x="703551" y="790042"/>
                    <a:pt x="628423" y="790042"/>
                  </a:cubicBezTo>
                  <a:lnTo>
                    <a:pt x="136032" y="790042"/>
                  </a:lnTo>
                  <a:cubicBezTo>
                    <a:pt x="60904" y="790042"/>
                    <a:pt x="0" y="729138"/>
                    <a:pt x="0" y="654010"/>
                  </a:cubicBezTo>
                  <a:lnTo>
                    <a:pt x="0" y="136032"/>
                  </a:lnTo>
                  <a:cubicBezTo>
                    <a:pt x="0" y="60904"/>
                    <a:pt x="60904" y="0"/>
                    <a:pt x="136032" y="0"/>
                  </a:cubicBezTo>
                  <a:close/>
                </a:path>
              </a:pathLst>
            </a:custGeom>
            <a:solidFill>
              <a:srgbClr val="3B41C9"/>
            </a:solidFill>
          </p:spPr>
        </p:sp>
        <p:sp>
          <p:nvSpPr>
            <p:cNvPr id="16" name="TextBox 16"/>
            <p:cNvSpPr txBox="1"/>
            <p:nvPr/>
          </p:nvSpPr>
          <p:spPr>
            <a:xfrm>
              <a:off x="0" y="0"/>
              <a:ext cx="812800" cy="812800"/>
            </a:xfrm>
            <a:prstGeom prst="rect">
              <a:avLst/>
            </a:prstGeom>
          </p:spPr>
          <p:txBody>
            <a:bodyPr lIns="50800" tIns="50800" rIns="50800" bIns="50800" rtlCol="0" anchor="ctr"/>
            <a:lstStyle/>
            <a:p>
              <a:pPr algn="ctr">
                <a:lnSpc>
                  <a:spcPts val="2160"/>
                </a:lnSpc>
              </a:pPr>
              <a:endParaRPr/>
            </a:p>
          </p:txBody>
        </p:sp>
      </p:grpSp>
      <p:sp>
        <p:nvSpPr>
          <p:cNvPr id="17" name="TextBox 17"/>
          <p:cNvSpPr txBox="1"/>
          <p:nvPr/>
        </p:nvSpPr>
        <p:spPr>
          <a:xfrm>
            <a:off x="14853693" y="942715"/>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serrat"/>
              </a:rPr>
              <a:t>Search . . .</a:t>
            </a:r>
          </a:p>
        </p:txBody>
      </p:sp>
      <p:sp>
        <p:nvSpPr>
          <p:cNvPr id="18" name="TextBox 18"/>
          <p:cNvSpPr txBox="1"/>
          <p:nvPr/>
        </p:nvSpPr>
        <p:spPr>
          <a:xfrm>
            <a:off x="9163637" y="2418830"/>
            <a:ext cx="6733224" cy="857250"/>
          </a:xfrm>
          <a:prstGeom prst="rect">
            <a:avLst/>
          </a:prstGeom>
        </p:spPr>
        <p:txBody>
          <a:bodyPr lIns="0" tIns="0" rIns="0" bIns="0" rtlCol="0" anchor="t">
            <a:spAutoFit/>
          </a:bodyPr>
          <a:lstStyle/>
          <a:p>
            <a:pPr>
              <a:lnSpc>
                <a:spcPts val="6600"/>
              </a:lnSpc>
            </a:pPr>
            <a:r>
              <a:rPr lang="en-US" sz="6000">
                <a:solidFill>
                  <a:srgbClr val="3B41C9"/>
                </a:solidFill>
                <a:latin typeface="Montaser Arabic Bold"/>
              </a:rPr>
              <a:t>MÔ TẢ</a:t>
            </a:r>
          </a:p>
        </p:txBody>
      </p:sp>
      <p:sp>
        <p:nvSpPr>
          <p:cNvPr id="19" name="AutoShape 19"/>
          <p:cNvSpPr/>
          <p:nvPr/>
        </p:nvSpPr>
        <p:spPr>
          <a:xfrm>
            <a:off x="9163637" y="3535762"/>
            <a:ext cx="2415281" cy="525486"/>
          </a:xfrm>
          <a:prstGeom prst="rect">
            <a:avLst/>
          </a:prstGeom>
          <a:solidFill>
            <a:srgbClr val="F2BE40"/>
          </a:solidFill>
        </p:spPr>
      </p:sp>
      <p:sp>
        <p:nvSpPr>
          <p:cNvPr id="20" name="TextBox 20"/>
          <p:cNvSpPr txBox="1"/>
          <p:nvPr/>
        </p:nvSpPr>
        <p:spPr>
          <a:xfrm>
            <a:off x="9242338" y="3695826"/>
            <a:ext cx="2450410" cy="262509"/>
          </a:xfrm>
          <a:prstGeom prst="rect">
            <a:avLst/>
          </a:prstGeom>
        </p:spPr>
        <p:txBody>
          <a:bodyPr lIns="0" tIns="0" rIns="0" bIns="0" rtlCol="0" anchor="t">
            <a:spAutoFit/>
          </a:bodyPr>
          <a:lstStyle/>
          <a:p>
            <a:pPr algn="ctr">
              <a:lnSpc>
                <a:spcPts val="1952"/>
              </a:lnSpc>
            </a:pPr>
            <a:r>
              <a:rPr lang="en-US" sz="2099">
                <a:solidFill>
                  <a:srgbClr val="3B41C9"/>
                </a:solidFill>
                <a:latin typeface="Montaser Arabic Bold"/>
              </a:rPr>
              <a:t>LỢI ÍCH</a:t>
            </a:r>
          </a:p>
        </p:txBody>
      </p:sp>
      <p:sp>
        <p:nvSpPr>
          <p:cNvPr id="21" name="TextBox 21"/>
          <p:cNvSpPr txBox="1"/>
          <p:nvPr/>
        </p:nvSpPr>
        <p:spPr>
          <a:xfrm>
            <a:off x="9184521" y="4385098"/>
            <a:ext cx="6526587" cy="4070984"/>
          </a:xfrm>
          <a:prstGeom prst="rect">
            <a:avLst/>
          </a:prstGeom>
        </p:spPr>
        <p:txBody>
          <a:bodyPr lIns="0" tIns="0" rIns="0" bIns="0" rtlCol="0" anchor="t">
            <a:spAutoFit/>
          </a:bodyPr>
          <a:lstStyle/>
          <a:p>
            <a:pPr marL="453395" lvl="1" indent="-226697" algn="just">
              <a:lnSpc>
                <a:spcPts val="2940"/>
              </a:lnSpc>
              <a:buFont typeface="Arial"/>
              <a:buChar char="•"/>
            </a:pPr>
            <a:r>
              <a:rPr lang="en-US" sz="2100">
                <a:solidFill>
                  <a:srgbClr val="3B41C9"/>
                </a:solidFill>
                <a:latin typeface="Montserrat"/>
              </a:rPr>
              <a:t>Tăng cường tính minh bạch trong chuỗi cung ứng</a:t>
            </a:r>
          </a:p>
          <a:p>
            <a:pPr marL="453395" lvl="1" indent="-226697" algn="just">
              <a:lnSpc>
                <a:spcPts val="2940"/>
              </a:lnSpc>
              <a:buFont typeface="Arial"/>
              <a:buChar char="•"/>
            </a:pPr>
            <a:r>
              <a:rPr lang="en-US" sz="2100">
                <a:solidFill>
                  <a:srgbClr val="3B41C9"/>
                </a:solidFill>
                <a:latin typeface="Montserrat"/>
              </a:rPr>
              <a:t>Giảm thiểu thời gian xử lý tài liệu và thủ tục giấy tờ</a:t>
            </a:r>
          </a:p>
          <a:p>
            <a:pPr marL="453395" lvl="1" indent="-226697" algn="just">
              <a:lnSpc>
                <a:spcPts val="2940"/>
              </a:lnSpc>
              <a:buFont typeface="Arial"/>
              <a:buChar char="•"/>
            </a:pPr>
            <a:r>
              <a:rPr lang="en-US" sz="2100">
                <a:solidFill>
                  <a:srgbClr val="3B41C9"/>
                </a:solidFill>
                <a:latin typeface="Montserrat"/>
              </a:rPr>
              <a:t>Đảm bảo tính chính xác và đáng tin cậy trong việc chứng thực và giao dịch các sản phẩm quý hiếm và hàng hóa.</a:t>
            </a:r>
          </a:p>
          <a:p>
            <a:pPr marL="453395" lvl="1" indent="-226697" algn="just">
              <a:lnSpc>
                <a:spcPts val="2940"/>
              </a:lnSpc>
              <a:buFont typeface="Arial"/>
              <a:buChar char="•"/>
            </a:pPr>
            <a:r>
              <a:rPr lang="en-US" sz="2100">
                <a:solidFill>
                  <a:srgbClr val="3B41C9"/>
                </a:solidFill>
                <a:latin typeface="Montserrat"/>
              </a:rPr>
              <a:t>Tăng cường tính bảo mật và an toàn của thông tin và giao dịch</a:t>
            </a:r>
          </a:p>
          <a:p>
            <a:pPr marL="453395" lvl="1" indent="-226697" algn="just">
              <a:lnSpc>
                <a:spcPts val="2940"/>
              </a:lnSpc>
              <a:buFont typeface="Arial"/>
              <a:buChar char="•"/>
            </a:pPr>
            <a:r>
              <a:rPr lang="en-US" sz="2100">
                <a:solidFill>
                  <a:srgbClr val="3B41C9"/>
                </a:solidFill>
                <a:latin typeface="Montserrat"/>
              </a:rPr>
              <a:t>Cải thiện uy tín và danh tiếng của công ty trong ngành</a:t>
            </a:r>
          </a:p>
        </p:txBody>
      </p:sp>
      <p:sp>
        <p:nvSpPr>
          <p:cNvPr id="22" name="Freeform 22"/>
          <p:cNvSpPr/>
          <p:nvPr/>
        </p:nvSpPr>
        <p:spPr>
          <a:xfrm>
            <a:off x="8722135" y="8177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3" name="Freeform 23"/>
          <p:cNvSpPr/>
          <p:nvPr/>
        </p:nvSpPr>
        <p:spPr>
          <a:xfrm>
            <a:off x="818597" y="90473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35000"/>
            </a:blip>
            <a:stretch>
              <a:fillRect t="-20561" r="-27529" b="-6968"/>
            </a:stretch>
          </a:blipFill>
        </p:spPr>
      </p:sp>
      <p:sp>
        <p:nvSpPr>
          <p:cNvPr id="3" name="Freeform 3"/>
          <p:cNvSpPr/>
          <p:nvPr/>
        </p:nvSpPr>
        <p:spPr>
          <a:xfrm rot="5400000">
            <a:off x="14422662" y="-271867"/>
            <a:ext cx="5153784" cy="2576892"/>
          </a:xfrm>
          <a:custGeom>
            <a:avLst/>
            <a:gdLst/>
            <a:ahLst/>
            <a:cxnLst/>
            <a:rect l="l" t="t" r="r" b="b"/>
            <a:pathLst>
              <a:path w="5153784" h="2576892">
                <a:moveTo>
                  <a:pt x="0" y="0"/>
                </a:moveTo>
                <a:lnTo>
                  <a:pt x="5153784" y="0"/>
                </a:lnTo>
                <a:lnTo>
                  <a:pt x="5153784" y="2576892"/>
                </a:lnTo>
                <a:lnTo>
                  <a:pt x="0" y="25768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a:off x="14716004" y="1028700"/>
            <a:ext cx="2543296" cy="0"/>
          </a:xfrm>
          <a:prstGeom prst="line">
            <a:avLst/>
          </a:prstGeom>
          <a:ln w="581025" cap="rnd">
            <a:solidFill>
              <a:srgbClr val="3B41C9"/>
            </a:solidFill>
            <a:prstDash val="solid"/>
            <a:headEnd type="none" w="sm" len="sm"/>
            <a:tailEnd type="none" w="sm" len="sm"/>
          </a:ln>
        </p:spPr>
      </p:sp>
      <p:sp>
        <p:nvSpPr>
          <p:cNvPr id="5" name="Freeform 5"/>
          <p:cNvSpPr/>
          <p:nvPr/>
        </p:nvSpPr>
        <p:spPr>
          <a:xfrm>
            <a:off x="16744080" y="811834"/>
            <a:ext cx="433731" cy="433731"/>
          </a:xfrm>
          <a:custGeom>
            <a:avLst/>
            <a:gdLst/>
            <a:ahLst/>
            <a:cxnLst/>
            <a:rect l="l" t="t" r="r" b="b"/>
            <a:pathLst>
              <a:path w="433731" h="433731">
                <a:moveTo>
                  <a:pt x="0" y="0"/>
                </a:moveTo>
                <a:lnTo>
                  <a:pt x="433731" y="0"/>
                </a:lnTo>
                <a:lnTo>
                  <a:pt x="433731" y="433731"/>
                </a:lnTo>
                <a:lnTo>
                  <a:pt x="0" y="4337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6845839" y="913593"/>
            <a:ext cx="230213" cy="230213"/>
          </a:xfrm>
          <a:custGeom>
            <a:avLst/>
            <a:gdLst/>
            <a:ahLst/>
            <a:cxnLst/>
            <a:rect l="l" t="t" r="r" b="b"/>
            <a:pathLst>
              <a:path w="230213" h="230213">
                <a:moveTo>
                  <a:pt x="0" y="0"/>
                </a:moveTo>
                <a:lnTo>
                  <a:pt x="230213" y="0"/>
                </a:lnTo>
                <a:lnTo>
                  <a:pt x="230213" y="230213"/>
                </a:lnTo>
                <a:lnTo>
                  <a:pt x="0" y="2302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5400000">
            <a:off x="-5733756" y="4894444"/>
            <a:ext cx="10155406" cy="10155406"/>
          </a:xfrm>
          <a:custGeom>
            <a:avLst/>
            <a:gdLst/>
            <a:ahLst/>
            <a:cxnLst/>
            <a:rect l="l" t="t" r="r" b="b"/>
            <a:pathLst>
              <a:path w="10155406" h="10155406">
                <a:moveTo>
                  <a:pt x="0" y="0"/>
                </a:moveTo>
                <a:lnTo>
                  <a:pt x="10155406" y="0"/>
                </a:lnTo>
                <a:lnTo>
                  <a:pt x="10155406" y="10155406"/>
                </a:lnTo>
                <a:lnTo>
                  <a:pt x="0" y="101554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8" name="Group 8"/>
          <p:cNvGrpSpPr>
            <a:grpSpLocks noChangeAspect="1"/>
          </p:cNvGrpSpPr>
          <p:nvPr/>
        </p:nvGrpSpPr>
        <p:grpSpPr>
          <a:xfrm>
            <a:off x="1603982" y="5553445"/>
            <a:ext cx="2902539" cy="2999690"/>
            <a:chOff x="0" y="0"/>
            <a:chExt cx="6362700" cy="6575666"/>
          </a:xfrm>
        </p:grpSpPr>
        <p:sp>
          <p:nvSpPr>
            <p:cNvPr id="9" name="Freeform 9"/>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1"/>
              <a:stretch>
                <a:fillRect l="-27515" r="-27515"/>
              </a:stretch>
            </a:blipFill>
          </p:spPr>
        </p:sp>
      </p:grpSp>
      <p:grpSp>
        <p:nvGrpSpPr>
          <p:cNvPr id="10" name="Group 10"/>
          <p:cNvGrpSpPr>
            <a:grpSpLocks noChangeAspect="1"/>
          </p:cNvGrpSpPr>
          <p:nvPr/>
        </p:nvGrpSpPr>
        <p:grpSpPr>
          <a:xfrm>
            <a:off x="1603982" y="2298660"/>
            <a:ext cx="2902539" cy="2999690"/>
            <a:chOff x="0" y="0"/>
            <a:chExt cx="6362700" cy="6575666"/>
          </a:xfrm>
        </p:grpSpPr>
        <p:sp>
          <p:nvSpPr>
            <p:cNvPr id="11" name="Freeform 11"/>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2"/>
              <a:stretch>
                <a:fillRect l="-27563" r="-27563"/>
              </a:stretch>
            </a:blipFill>
          </p:spPr>
        </p:sp>
      </p:grpSp>
      <p:grpSp>
        <p:nvGrpSpPr>
          <p:cNvPr id="12" name="Group 12"/>
          <p:cNvGrpSpPr>
            <a:grpSpLocks noChangeAspect="1"/>
          </p:cNvGrpSpPr>
          <p:nvPr/>
        </p:nvGrpSpPr>
        <p:grpSpPr>
          <a:xfrm>
            <a:off x="4764550" y="2298660"/>
            <a:ext cx="2902539" cy="2999690"/>
            <a:chOff x="0" y="0"/>
            <a:chExt cx="6362700" cy="6575666"/>
          </a:xfrm>
        </p:grpSpPr>
        <p:sp>
          <p:nvSpPr>
            <p:cNvPr id="13" name="Freeform 13"/>
            <p:cNvSpPr/>
            <p:nvPr/>
          </p:nvSpPr>
          <p:spPr>
            <a:xfrm>
              <a:off x="6350" y="6350"/>
              <a:ext cx="6350012" cy="6562979"/>
            </a:xfrm>
            <a:custGeom>
              <a:avLst/>
              <a:gdLst/>
              <a:ahLst/>
              <a:cxnLst/>
              <a:rect l="l" t="t" r="r" b="b"/>
              <a:pathLst>
                <a:path w="6350012"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2" y="484594"/>
                    <a:pt x="6350012" y="1082383"/>
                  </a:cubicBezTo>
                  <a:lnTo>
                    <a:pt x="6350012" y="5480583"/>
                  </a:lnTo>
                  <a:close/>
                </a:path>
              </a:pathLst>
            </a:custGeom>
            <a:blipFill>
              <a:blip r:embed="rId13"/>
              <a:stretch>
                <a:fillRect l="-18902" r="-18902"/>
              </a:stretch>
            </a:blipFill>
          </p:spPr>
        </p:sp>
      </p:grpSp>
      <p:grpSp>
        <p:nvGrpSpPr>
          <p:cNvPr id="14" name="Group 14"/>
          <p:cNvGrpSpPr/>
          <p:nvPr/>
        </p:nvGrpSpPr>
        <p:grpSpPr>
          <a:xfrm>
            <a:off x="4764550" y="5553445"/>
            <a:ext cx="2902539" cy="2999690"/>
            <a:chOff x="0" y="0"/>
            <a:chExt cx="764455" cy="790042"/>
          </a:xfrm>
        </p:grpSpPr>
        <p:sp>
          <p:nvSpPr>
            <p:cNvPr id="15" name="Freeform 15"/>
            <p:cNvSpPr/>
            <p:nvPr/>
          </p:nvSpPr>
          <p:spPr>
            <a:xfrm>
              <a:off x="0" y="0"/>
              <a:ext cx="764455" cy="790042"/>
            </a:xfrm>
            <a:custGeom>
              <a:avLst/>
              <a:gdLst/>
              <a:ahLst/>
              <a:cxnLst/>
              <a:rect l="l" t="t" r="r" b="b"/>
              <a:pathLst>
                <a:path w="764455" h="790042">
                  <a:moveTo>
                    <a:pt x="136032" y="0"/>
                  </a:moveTo>
                  <a:lnTo>
                    <a:pt x="628423" y="0"/>
                  </a:lnTo>
                  <a:cubicBezTo>
                    <a:pt x="664501" y="0"/>
                    <a:pt x="699101" y="14332"/>
                    <a:pt x="724612" y="39843"/>
                  </a:cubicBezTo>
                  <a:cubicBezTo>
                    <a:pt x="750123" y="65354"/>
                    <a:pt x="764455" y="99954"/>
                    <a:pt x="764455" y="136032"/>
                  </a:cubicBezTo>
                  <a:lnTo>
                    <a:pt x="764455" y="654010"/>
                  </a:lnTo>
                  <a:cubicBezTo>
                    <a:pt x="764455" y="729138"/>
                    <a:pt x="703551" y="790042"/>
                    <a:pt x="628423" y="790042"/>
                  </a:cubicBezTo>
                  <a:lnTo>
                    <a:pt x="136032" y="790042"/>
                  </a:lnTo>
                  <a:cubicBezTo>
                    <a:pt x="60904" y="790042"/>
                    <a:pt x="0" y="729138"/>
                    <a:pt x="0" y="654010"/>
                  </a:cubicBezTo>
                  <a:lnTo>
                    <a:pt x="0" y="136032"/>
                  </a:lnTo>
                  <a:cubicBezTo>
                    <a:pt x="0" y="60904"/>
                    <a:pt x="60904" y="0"/>
                    <a:pt x="136032" y="0"/>
                  </a:cubicBezTo>
                  <a:close/>
                </a:path>
              </a:pathLst>
            </a:custGeom>
            <a:solidFill>
              <a:srgbClr val="3B41C9"/>
            </a:solidFill>
          </p:spPr>
        </p:sp>
        <p:sp>
          <p:nvSpPr>
            <p:cNvPr id="16" name="TextBox 16"/>
            <p:cNvSpPr txBox="1"/>
            <p:nvPr/>
          </p:nvSpPr>
          <p:spPr>
            <a:xfrm>
              <a:off x="0" y="0"/>
              <a:ext cx="812800" cy="812800"/>
            </a:xfrm>
            <a:prstGeom prst="rect">
              <a:avLst/>
            </a:prstGeom>
          </p:spPr>
          <p:txBody>
            <a:bodyPr lIns="50800" tIns="50800" rIns="50800" bIns="50800" rtlCol="0" anchor="ctr"/>
            <a:lstStyle/>
            <a:p>
              <a:pPr algn="ctr">
                <a:lnSpc>
                  <a:spcPts val="2160"/>
                </a:lnSpc>
              </a:pPr>
              <a:endParaRPr/>
            </a:p>
          </p:txBody>
        </p:sp>
      </p:grpSp>
      <p:sp>
        <p:nvSpPr>
          <p:cNvPr id="17" name="TextBox 17"/>
          <p:cNvSpPr txBox="1"/>
          <p:nvPr/>
        </p:nvSpPr>
        <p:spPr>
          <a:xfrm>
            <a:off x="14841661" y="895349"/>
            <a:ext cx="1275835" cy="266700"/>
          </a:xfrm>
          <a:prstGeom prst="rect">
            <a:avLst/>
          </a:prstGeom>
        </p:spPr>
        <p:txBody>
          <a:bodyPr lIns="0" tIns="0" rIns="0" bIns="0" rtlCol="0" anchor="t">
            <a:spAutoFit/>
          </a:bodyPr>
          <a:lstStyle/>
          <a:p>
            <a:pPr>
              <a:lnSpc>
                <a:spcPts val="2160"/>
              </a:lnSpc>
            </a:pPr>
            <a:r>
              <a:rPr lang="en-US" sz="1800" dirty="0">
                <a:solidFill>
                  <a:srgbClr val="FFFFFF"/>
                </a:solidFill>
                <a:latin typeface="Montserrat"/>
              </a:rPr>
              <a:t>Search . . .</a:t>
            </a:r>
          </a:p>
        </p:txBody>
      </p:sp>
      <p:sp>
        <p:nvSpPr>
          <p:cNvPr id="18" name="TextBox 18"/>
          <p:cNvSpPr txBox="1"/>
          <p:nvPr/>
        </p:nvSpPr>
        <p:spPr>
          <a:xfrm>
            <a:off x="9163637" y="2418830"/>
            <a:ext cx="6733224" cy="857250"/>
          </a:xfrm>
          <a:prstGeom prst="rect">
            <a:avLst/>
          </a:prstGeom>
        </p:spPr>
        <p:txBody>
          <a:bodyPr lIns="0" tIns="0" rIns="0" bIns="0" rtlCol="0" anchor="t">
            <a:spAutoFit/>
          </a:bodyPr>
          <a:lstStyle/>
          <a:p>
            <a:pPr>
              <a:lnSpc>
                <a:spcPts val="6600"/>
              </a:lnSpc>
            </a:pPr>
            <a:r>
              <a:rPr lang="en-US" sz="6000">
                <a:solidFill>
                  <a:srgbClr val="3B41C9"/>
                </a:solidFill>
                <a:latin typeface="Montaser Arabic Bold"/>
              </a:rPr>
              <a:t>MÔ TẢ</a:t>
            </a:r>
          </a:p>
        </p:txBody>
      </p:sp>
      <p:sp>
        <p:nvSpPr>
          <p:cNvPr id="19" name="AutoShape 19"/>
          <p:cNvSpPr/>
          <p:nvPr/>
        </p:nvSpPr>
        <p:spPr>
          <a:xfrm>
            <a:off x="9163637" y="3535762"/>
            <a:ext cx="2715517" cy="525486"/>
          </a:xfrm>
          <a:prstGeom prst="rect">
            <a:avLst/>
          </a:prstGeom>
          <a:solidFill>
            <a:srgbClr val="F2BE40"/>
          </a:solidFill>
        </p:spPr>
      </p:sp>
      <p:sp>
        <p:nvSpPr>
          <p:cNvPr id="20" name="TextBox 20"/>
          <p:cNvSpPr txBox="1"/>
          <p:nvPr/>
        </p:nvSpPr>
        <p:spPr>
          <a:xfrm>
            <a:off x="9242338" y="3695826"/>
            <a:ext cx="2450410" cy="262509"/>
          </a:xfrm>
          <a:prstGeom prst="rect">
            <a:avLst/>
          </a:prstGeom>
        </p:spPr>
        <p:txBody>
          <a:bodyPr lIns="0" tIns="0" rIns="0" bIns="0" rtlCol="0" anchor="t">
            <a:spAutoFit/>
          </a:bodyPr>
          <a:lstStyle/>
          <a:p>
            <a:pPr algn="ctr">
              <a:lnSpc>
                <a:spcPts val="1952"/>
              </a:lnSpc>
            </a:pPr>
            <a:r>
              <a:rPr lang="en-US" sz="2099">
                <a:solidFill>
                  <a:srgbClr val="3B41C9"/>
                </a:solidFill>
                <a:latin typeface="Montaser Arabic Bold"/>
              </a:rPr>
              <a:t>NỘI DUNG CHÍNH</a:t>
            </a:r>
          </a:p>
        </p:txBody>
      </p:sp>
      <p:sp>
        <p:nvSpPr>
          <p:cNvPr id="21" name="TextBox 21"/>
          <p:cNvSpPr txBox="1"/>
          <p:nvPr/>
        </p:nvSpPr>
        <p:spPr>
          <a:xfrm>
            <a:off x="9184521" y="4385098"/>
            <a:ext cx="7899372" cy="5556884"/>
          </a:xfrm>
          <a:prstGeom prst="rect">
            <a:avLst/>
          </a:prstGeom>
        </p:spPr>
        <p:txBody>
          <a:bodyPr lIns="0" tIns="0" rIns="0" bIns="0" rtlCol="0" anchor="t">
            <a:spAutoFit/>
          </a:bodyPr>
          <a:lstStyle/>
          <a:p>
            <a:pPr marL="453395" lvl="1" indent="-226697" algn="just">
              <a:lnSpc>
                <a:spcPts val="2940"/>
              </a:lnSpc>
              <a:buFont typeface="Arial"/>
              <a:buChar char="•"/>
            </a:pPr>
            <a:r>
              <a:rPr lang="en-US" sz="2100">
                <a:solidFill>
                  <a:srgbClr val="3B41C9"/>
                </a:solidFill>
                <a:latin typeface="Montserrat Bold"/>
              </a:rPr>
              <a:t>Nghiên cứu và thiết kế:</a:t>
            </a:r>
            <a:r>
              <a:rPr lang="en-US" sz="2100">
                <a:solidFill>
                  <a:srgbClr val="3B41C9"/>
                </a:solidFill>
                <a:latin typeface="Montserrat"/>
              </a:rPr>
              <a:t> tiến hành nghiên cứu về quy trình quản lý thông tin, chứng thực tài liệu hàng hóa và giao dịch tại cảng Hải Phòng. </a:t>
            </a:r>
          </a:p>
          <a:p>
            <a:pPr marL="453395" lvl="1" indent="-226697" algn="just">
              <a:lnSpc>
                <a:spcPts val="2940"/>
              </a:lnSpc>
              <a:buFont typeface="Arial"/>
              <a:buChar char="•"/>
            </a:pPr>
            <a:r>
              <a:rPr lang="en-US" sz="2100">
                <a:solidFill>
                  <a:srgbClr val="3B41C9"/>
                </a:solidFill>
                <a:latin typeface="Montserrat Bold"/>
              </a:rPr>
              <a:t>Xây dựng hệ thống Blockchain: </a:t>
            </a:r>
            <a:r>
              <a:rPr lang="en-US" sz="2100">
                <a:solidFill>
                  <a:srgbClr val="3B41C9"/>
                </a:solidFill>
                <a:latin typeface="Montserrat"/>
              </a:rPr>
              <a:t>xây dựng hệ thống Blockchain để lưu trữ thông tin và dữ liệu quan trọng. </a:t>
            </a:r>
          </a:p>
          <a:p>
            <a:pPr marL="453395" lvl="1" indent="-226697" algn="just">
              <a:lnSpc>
                <a:spcPts val="2940"/>
              </a:lnSpc>
              <a:buFont typeface="Arial"/>
              <a:buChar char="•"/>
            </a:pPr>
            <a:r>
              <a:rPr lang="en-US" sz="2100">
                <a:solidFill>
                  <a:srgbClr val="3B41C9"/>
                </a:solidFill>
                <a:latin typeface="Montserrat Bold"/>
              </a:rPr>
              <a:t>Phát triển ứng dụng:</a:t>
            </a:r>
            <a:r>
              <a:rPr lang="en-US" sz="2100">
                <a:solidFill>
                  <a:srgbClr val="3B41C9"/>
                </a:solidFill>
                <a:latin typeface="Montserrat"/>
              </a:rPr>
              <a:t> phát triển ứng dụng trên nền tảng Blockchain.</a:t>
            </a:r>
          </a:p>
          <a:p>
            <a:pPr marL="453395" lvl="1" indent="-226697" algn="just">
              <a:lnSpc>
                <a:spcPts val="2940"/>
              </a:lnSpc>
              <a:buFont typeface="Arial"/>
              <a:buChar char="•"/>
            </a:pPr>
            <a:r>
              <a:rPr lang="en-US" sz="2100">
                <a:solidFill>
                  <a:srgbClr val="3B41C9"/>
                </a:solidFill>
                <a:latin typeface="Montserrat Bold"/>
              </a:rPr>
              <a:t>Tích hợp các chức năng và tính năng:</a:t>
            </a:r>
            <a:r>
              <a:rPr lang="en-US" sz="2100">
                <a:solidFill>
                  <a:srgbClr val="3B41C9"/>
                </a:solidFill>
                <a:latin typeface="Montserrat"/>
              </a:rPr>
              <a:t> tích hợp các chức năng quản lý thông tin hàng hóa, chứng thực tài liệu, giao dịch và theo dõi lịch trình vận chuyển, thanh toán điện tử.</a:t>
            </a:r>
          </a:p>
          <a:p>
            <a:pPr marL="453395" lvl="1" indent="-226697" algn="just">
              <a:lnSpc>
                <a:spcPts val="2940"/>
              </a:lnSpc>
              <a:buFont typeface="Arial"/>
              <a:buChar char="•"/>
            </a:pPr>
            <a:r>
              <a:rPr lang="en-US" sz="2100">
                <a:solidFill>
                  <a:srgbClr val="3B41C9"/>
                </a:solidFill>
                <a:latin typeface="Montserrat Bold"/>
              </a:rPr>
              <a:t>Thử nghiệm và đánh giá:</a:t>
            </a:r>
            <a:r>
              <a:rPr lang="en-US" sz="2100">
                <a:solidFill>
                  <a:srgbClr val="3B41C9"/>
                </a:solidFill>
                <a:latin typeface="Montserrat"/>
              </a:rPr>
              <a:t> Sau khi hoàn thành ứng dụng, sẽ tiến hành thử nghiệm và đánh giá để đảm bảo tính ổn định và hiệu quả của hệ thống.</a:t>
            </a:r>
          </a:p>
          <a:p>
            <a:pPr algn="just">
              <a:lnSpc>
                <a:spcPts val="2940"/>
              </a:lnSpc>
            </a:pPr>
            <a:endParaRPr lang="en-US" sz="2100">
              <a:solidFill>
                <a:srgbClr val="3B41C9"/>
              </a:solidFill>
              <a:latin typeface="Montserrat"/>
            </a:endParaRPr>
          </a:p>
        </p:txBody>
      </p:sp>
      <p:sp>
        <p:nvSpPr>
          <p:cNvPr id="22" name="Freeform 22"/>
          <p:cNvSpPr/>
          <p:nvPr/>
        </p:nvSpPr>
        <p:spPr>
          <a:xfrm>
            <a:off x="8722135" y="8177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3" name="Freeform 23"/>
          <p:cNvSpPr/>
          <p:nvPr/>
        </p:nvSpPr>
        <p:spPr>
          <a:xfrm>
            <a:off x="818597" y="9047367"/>
            <a:ext cx="421865" cy="421865"/>
          </a:xfrm>
          <a:custGeom>
            <a:avLst/>
            <a:gdLst/>
            <a:ahLst/>
            <a:cxnLst/>
            <a:rect l="l" t="t" r="r" b="b"/>
            <a:pathLst>
              <a:path w="421865" h="421865">
                <a:moveTo>
                  <a:pt x="0" y="0"/>
                </a:moveTo>
                <a:lnTo>
                  <a:pt x="421865" y="0"/>
                </a:lnTo>
                <a:lnTo>
                  <a:pt x="421865" y="421866"/>
                </a:lnTo>
                <a:lnTo>
                  <a:pt x="0" y="42186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2762</Words>
  <Application>Microsoft Office PowerPoint</Application>
  <PresentationFormat>Custom</PresentationFormat>
  <Paragraphs>219</Paragraphs>
  <Slides>28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Montserrat Classic Bold</vt:lpstr>
      <vt:lpstr>Archive Bold</vt:lpstr>
      <vt:lpstr>Montserrat Bold</vt:lpstr>
      <vt:lpstr>Montserrat</vt:lpstr>
      <vt:lpstr>Montserrat Semi-Bold</vt:lpstr>
      <vt:lpstr>Calibri</vt:lpstr>
      <vt:lpstr>Montaser Arabic Bold</vt:lpstr>
      <vt:lpstr>Arial</vt:lpstr>
      <vt:lpstr>Montserrat Bold Italics</vt:lpstr>
      <vt:lpstr>Montaser Arabic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dc:title>
  <cp:lastModifiedBy>チータン グエン</cp:lastModifiedBy>
  <cp:revision>4</cp:revision>
  <dcterms:created xsi:type="dcterms:W3CDTF">2006-08-16T00:00:00Z</dcterms:created>
  <dcterms:modified xsi:type="dcterms:W3CDTF">2023-08-05T06:50:31Z</dcterms:modified>
  <dc:identifier>DAFqig2uLOk</dc:identifier>
</cp:coreProperties>
</file>